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5" r:id="rId4"/>
    <p:sldMasterId id="2147483699" r:id="rId5"/>
  </p:sldMasterIdLst>
  <p:notesMasterIdLst>
    <p:notesMasterId r:id="rId71"/>
  </p:notesMasterIdLst>
  <p:sldIdLst>
    <p:sldId id="1258" r:id="rId6"/>
    <p:sldId id="1261" r:id="rId7"/>
    <p:sldId id="1348" r:id="rId8"/>
    <p:sldId id="1305" r:id="rId9"/>
    <p:sldId id="1437" r:id="rId10"/>
    <p:sldId id="1295" r:id="rId11"/>
    <p:sldId id="1451" r:id="rId12"/>
    <p:sldId id="1447" r:id="rId13"/>
    <p:sldId id="1448" r:id="rId14"/>
    <p:sldId id="1449" r:id="rId15"/>
    <p:sldId id="1391" r:id="rId16"/>
    <p:sldId id="1438" r:id="rId17"/>
    <p:sldId id="1439" r:id="rId18"/>
    <p:sldId id="1405" r:id="rId19"/>
    <p:sldId id="1422" r:id="rId20"/>
    <p:sldId id="1415" r:id="rId21"/>
    <p:sldId id="1420" r:id="rId22"/>
    <p:sldId id="1419" r:id="rId23"/>
    <p:sldId id="1432" r:id="rId24"/>
    <p:sldId id="1435" r:id="rId25"/>
    <p:sldId id="1433" r:id="rId26"/>
    <p:sldId id="1408" r:id="rId27"/>
    <p:sldId id="1410" r:id="rId28"/>
    <p:sldId id="1411" r:id="rId29"/>
    <p:sldId id="1442" r:id="rId30"/>
    <p:sldId id="1426" r:id="rId31"/>
    <p:sldId id="1170" r:id="rId32"/>
    <p:sldId id="1296" r:id="rId33"/>
    <p:sldId id="1409" r:id="rId34"/>
    <p:sldId id="1424" r:id="rId35"/>
    <p:sldId id="1412" r:id="rId36"/>
    <p:sldId id="1342" r:id="rId37"/>
    <p:sldId id="1402" r:id="rId38"/>
    <p:sldId id="1336" r:id="rId39"/>
    <p:sldId id="1347" r:id="rId40"/>
    <p:sldId id="1289" r:id="rId41"/>
    <p:sldId id="1294" r:id="rId42"/>
    <p:sldId id="1430" r:id="rId43"/>
    <p:sldId id="1454" r:id="rId44"/>
    <p:sldId id="1452" r:id="rId45"/>
    <p:sldId id="1428" r:id="rId46"/>
    <p:sldId id="1429" r:id="rId47"/>
    <p:sldId id="1431" r:id="rId48"/>
    <p:sldId id="1440" r:id="rId49"/>
    <p:sldId id="1441" r:id="rId50"/>
    <p:sldId id="1421" r:id="rId51"/>
    <p:sldId id="1427" r:id="rId52"/>
    <p:sldId id="1436" r:id="rId53"/>
    <p:sldId id="1444" r:id="rId54"/>
    <p:sldId id="1445" r:id="rId55"/>
    <p:sldId id="1224" r:id="rId56"/>
    <p:sldId id="1423" r:id="rId57"/>
    <p:sldId id="1418" r:id="rId58"/>
    <p:sldId id="1345" r:id="rId59"/>
    <p:sldId id="1168" r:id="rId60"/>
    <p:sldId id="1406" r:id="rId61"/>
    <p:sldId id="1407" r:id="rId62"/>
    <p:sldId id="1230" r:id="rId63"/>
    <p:sldId id="1231" r:id="rId64"/>
    <p:sldId id="1232" r:id="rId65"/>
    <p:sldId id="1443" r:id="rId66"/>
    <p:sldId id="1446" r:id="rId67"/>
    <p:sldId id="1133" r:id="rId68"/>
    <p:sldId id="1219" r:id="rId69"/>
    <p:sldId id="1375" r:id="rId70"/>
  </p:sldIdLst>
  <p:sldSz cx="12192000" cy="6858000"/>
  <p:notesSz cx="6858000" cy="9144000"/>
  <p:embeddedFontLst>
    <p:embeddedFont>
      <p:font typeface="Barlow Light" panose="00000400000000000000" pitchFamily="2" charset="0"/>
      <p:regular r:id="rId72"/>
      <p:italic r:id="rId73"/>
    </p:embeddedFont>
    <p:embeddedFont>
      <p:font typeface="Barlow SemiBold" panose="00000700000000000000" pitchFamily="2" charset="0"/>
      <p:regular r:id="rId74"/>
      <p:bold r:id="rId75"/>
      <p:italic r:id="rId76"/>
      <p:boldItalic r:id="rId77"/>
    </p:embeddedFont>
    <p:embeddedFont>
      <p:font typeface="Calibri" panose="020F0502020204030204" pitchFamily="34" charset="0"/>
      <p:regular r:id="rId78"/>
      <p:bold r:id="rId79"/>
      <p:italic r:id="rId80"/>
      <p:boldItalic r:id="rId81"/>
    </p:embeddedFont>
    <p:embeddedFont>
      <p:font typeface="Corbel" panose="020B0503020204020204" pitchFamily="34" charset="0"/>
      <p:regular r:id="rId82"/>
      <p:bold r:id="rId83"/>
      <p:italic r:id="rId84"/>
      <p:boldItalic r:id="rId85"/>
    </p:embeddedFont>
    <p:embeddedFont>
      <p:font typeface="Montserrat" panose="02000505000000020004" pitchFamily="2" charset="0"/>
      <p:regular r:id="rId86"/>
    </p:embeddedFont>
    <p:embeddedFont>
      <p:font typeface="Montserrat ExtraBold" panose="00000900000000000000" pitchFamily="2" charset="0"/>
      <p:bold r:id="rId87"/>
      <p:boldItalic r:id="rId88"/>
    </p:embeddedFont>
    <p:embeddedFont>
      <p:font typeface="Open Sans" panose="020B0606030504020204" pitchFamily="34" charset="0"/>
      <p:regular r:id="rId89"/>
      <p:bold r:id="rId90"/>
      <p:italic r:id="rId91"/>
      <p:boldItalic r:id="rId92"/>
    </p:embeddedFont>
    <p:embeddedFont>
      <p:font typeface="Open Sans Light" panose="020B0306030504020204" pitchFamily="34" charset="0"/>
      <p:regular r:id="rId93"/>
      <p:italic r:id="rId94"/>
    </p:embeddedFont>
    <p:embeddedFont>
      <p:font typeface="Open Sans Semibold" panose="020B0706030804020204" pitchFamily="34" charset="0"/>
      <p:regular r:id="rId95"/>
      <p:bold r:id="rId96"/>
      <p:italic r:id="rId97"/>
      <p:boldItalic r:id="rId98"/>
    </p:embeddedFont>
    <p:embeddedFont>
      <p:font typeface="Wingdings 2" panose="05020102010507070707" pitchFamily="18" charset="2"/>
      <p:regular r:id="rId99"/>
    </p:embeddedFont>
    <p:embeddedFont>
      <p:font typeface="Wingdings 3" panose="05040102010807070707" pitchFamily="18" charset="2"/>
      <p:regular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00FF"/>
    <a:srgbClr val="0066FF"/>
    <a:srgbClr val="FFCC00"/>
    <a:srgbClr val="004E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p:restoredTop sz="86134" autoAdjust="0"/>
  </p:normalViewPr>
  <p:slideViewPr>
    <p:cSldViewPr snapToGrid="0" snapToObjects="1">
      <p:cViewPr varScale="1">
        <p:scale>
          <a:sx n="98" d="100"/>
          <a:sy n="98" d="100"/>
        </p:scale>
        <p:origin x="1170" y="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6.fntdata"/><Relationship Id="rId61" Type="http://schemas.openxmlformats.org/officeDocument/2006/relationships/slide" Target="slides/slide56.xml"/><Relationship Id="rId82" Type="http://schemas.openxmlformats.org/officeDocument/2006/relationships/font" Target="fonts/font11.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6.fntdata"/><Relationship Id="rId100" Type="http://schemas.openxmlformats.org/officeDocument/2006/relationships/font" Target="fonts/font2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2CC0F-9473-0047-886D-57B7E191AF4C}" type="datetimeFigureOut">
              <a:rPr lang="en-US" smtClean="0"/>
              <a:t>4/14/2023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D582C-B91B-2B4F-BB3D-6012B5620939}" type="slidenum">
              <a:rPr lang="en-US" smtClean="0"/>
              <a:t>‹#›</a:t>
            </a:fld>
            <a:endParaRPr lang="en-US"/>
          </a:p>
        </p:txBody>
      </p:sp>
    </p:spTree>
    <p:extLst>
      <p:ext uri="{BB962C8B-B14F-4D97-AF65-F5344CB8AC3E}">
        <p14:creationId xmlns:p14="http://schemas.microsoft.com/office/powerpoint/2010/main" val="997835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2</a:t>
            </a:fld>
            <a:endParaRPr lang="en-US"/>
          </a:p>
        </p:txBody>
      </p:sp>
    </p:spTree>
    <p:extLst>
      <p:ext uri="{BB962C8B-B14F-4D97-AF65-F5344CB8AC3E}">
        <p14:creationId xmlns:p14="http://schemas.microsoft.com/office/powerpoint/2010/main" val="3538583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675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14</a:t>
            </a:fld>
            <a:endParaRPr lang="en-US"/>
          </a:p>
        </p:txBody>
      </p:sp>
    </p:spTree>
    <p:extLst>
      <p:ext uri="{BB962C8B-B14F-4D97-AF65-F5344CB8AC3E}">
        <p14:creationId xmlns:p14="http://schemas.microsoft.com/office/powerpoint/2010/main" val="3571882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15</a:t>
            </a:fld>
            <a:endParaRPr lang="en-US"/>
          </a:p>
        </p:txBody>
      </p:sp>
    </p:spTree>
    <p:extLst>
      <p:ext uri="{BB962C8B-B14F-4D97-AF65-F5344CB8AC3E}">
        <p14:creationId xmlns:p14="http://schemas.microsoft.com/office/powerpoint/2010/main" val="1375664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16</a:t>
            </a:fld>
            <a:endParaRPr lang="en-US"/>
          </a:p>
        </p:txBody>
      </p:sp>
    </p:spTree>
    <p:extLst>
      <p:ext uri="{BB962C8B-B14F-4D97-AF65-F5344CB8AC3E}">
        <p14:creationId xmlns:p14="http://schemas.microsoft.com/office/powerpoint/2010/main" val="4111745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17</a:t>
            </a:fld>
            <a:endParaRPr lang="en-US"/>
          </a:p>
        </p:txBody>
      </p:sp>
    </p:spTree>
    <p:extLst>
      <p:ext uri="{BB962C8B-B14F-4D97-AF65-F5344CB8AC3E}">
        <p14:creationId xmlns:p14="http://schemas.microsoft.com/office/powerpoint/2010/main" val="207394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18</a:t>
            </a:fld>
            <a:endParaRPr lang="en-US"/>
          </a:p>
        </p:txBody>
      </p:sp>
    </p:spTree>
    <p:extLst>
      <p:ext uri="{BB962C8B-B14F-4D97-AF65-F5344CB8AC3E}">
        <p14:creationId xmlns:p14="http://schemas.microsoft.com/office/powerpoint/2010/main" val="798080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19</a:t>
            </a:fld>
            <a:endParaRPr lang="en-US"/>
          </a:p>
        </p:txBody>
      </p:sp>
    </p:spTree>
    <p:extLst>
      <p:ext uri="{BB962C8B-B14F-4D97-AF65-F5344CB8AC3E}">
        <p14:creationId xmlns:p14="http://schemas.microsoft.com/office/powerpoint/2010/main" val="3076161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https://www.technologyreview.com/2021/07/13/1028295/proud-solutionist-history-technology-industry/?utm_medium=tr_social&amp;utm_campaign=site_visitor.unpaid.engagement&amp;utm_source=LinkedIn</a:t>
            </a:r>
          </a:p>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20</a:t>
            </a:fld>
            <a:endParaRPr lang="en-US"/>
          </a:p>
        </p:txBody>
      </p:sp>
    </p:spTree>
    <p:extLst>
      <p:ext uri="{BB962C8B-B14F-4D97-AF65-F5344CB8AC3E}">
        <p14:creationId xmlns:p14="http://schemas.microsoft.com/office/powerpoint/2010/main" val="2430945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&lt;a </a:t>
            </a:r>
            <a:r>
              <a:rPr lang="en-AU" dirty="0" err="1"/>
              <a:t>href</a:t>
            </a:r>
            <a:r>
              <a:rPr lang="en-AU" dirty="0"/>
              <a:t>="https://www.freepik.com/free-photo/happy-surprised-man-smiling-pointing-finger-left-touching-head-amazed-cant-believe-his-luck-found-something-interesting-standing-white-wall_19051021.htm#query=surprise%20man&amp;position=28&amp;from_view=keyword&amp;track=ais"&gt;Image by </a:t>
            </a:r>
            <a:r>
              <a:rPr lang="en-AU" dirty="0" err="1"/>
              <a:t>cookie_studio</a:t>
            </a:r>
            <a:r>
              <a:rPr lang="en-AU" dirty="0"/>
              <a:t>&lt;/a&gt; on </a:t>
            </a:r>
            <a:r>
              <a:rPr lang="en-AU" dirty="0" err="1"/>
              <a:t>Freepik</a:t>
            </a:r>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21</a:t>
            </a:fld>
            <a:endParaRPr lang="en-US"/>
          </a:p>
        </p:txBody>
      </p:sp>
    </p:spTree>
    <p:extLst>
      <p:ext uri="{BB962C8B-B14F-4D97-AF65-F5344CB8AC3E}">
        <p14:creationId xmlns:p14="http://schemas.microsoft.com/office/powerpoint/2010/main" val="294163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22</a:t>
            </a:fld>
            <a:endParaRPr lang="en-US"/>
          </a:p>
        </p:txBody>
      </p:sp>
    </p:spTree>
    <p:extLst>
      <p:ext uri="{BB962C8B-B14F-4D97-AF65-F5344CB8AC3E}">
        <p14:creationId xmlns:p14="http://schemas.microsoft.com/office/powerpoint/2010/main" val="3733083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3</a:t>
            </a:fld>
            <a:endParaRPr lang="en-US"/>
          </a:p>
        </p:txBody>
      </p:sp>
    </p:spTree>
    <p:extLst>
      <p:ext uri="{BB962C8B-B14F-4D97-AF65-F5344CB8AC3E}">
        <p14:creationId xmlns:p14="http://schemas.microsoft.com/office/powerpoint/2010/main" val="1123231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193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271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438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197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D1B933C-53E3-40AD-8F57-40FFEB108415}" type="slidenum">
              <a:rPr lang="en-AU" smtClean="0"/>
              <a:t>27</a:t>
            </a:fld>
            <a:endParaRPr lang="en-AU"/>
          </a:p>
        </p:txBody>
      </p:sp>
    </p:spTree>
    <p:extLst>
      <p:ext uri="{BB962C8B-B14F-4D97-AF65-F5344CB8AC3E}">
        <p14:creationId xmlns:p14="http://schemas.microsoft.com/office/powerpoint/2010/main" val="485077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546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425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31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147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37</a:t>
            </a:fld>
            <a:endParaRPr lang="en-US"/>
          </a:p>
        </p:txBody>
      </p:sp>
    </p:spTree>
    <p:extLst>
      <p:ext uri="{BB962C8B-B14F-4D97-AF65-F5344CB8AC3E}">
        <p14:creationId xmlns:p14="http://schemas.microsoft.com/office/powerpoint/2010/main" val="325667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4</a:t>
            </a:fld>
            <a:endParaRPr lang="en-US"/>
          </a:p>
        </p:txBody>
      </p:sp>
    </p:spTree>
    <p:extLst>
      <p:ext uri="{BB962C8B-B14F-4D97-AF65-F5344CB8AC3E}">
        <p14:creationId xmlns:p14="http://schemas.microsoft.com/office/powerpoint/2010/main" val="881523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624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0410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18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67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332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271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46</a:t>
            </a:fld>
            <a:endParaRPr lang="en-US"/>
          </a:p>
        </p:txBody>
      </p:sp>
    </p:spTree>
    <p:extLst>
      <p:ext uri="{BB962C8B-B14F-4D97-AF65-F5344CB8AC3E}">
        <p14:creationId xmlns:p14="http://schemas.microsoft.com/office/powerpoint/2010/main" val="1120515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9210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564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28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5</a:t>
            </a:fld>
            <a:endParaRPr lang="en-US"/>
          </a:p>
        </p:txBody>
      </p:sp>
    </p:spTree>
    <p:extLst>
      <p:ext uri="{BB962C8B-B14F-4D97-AF65-F5344CB8AC3E}">
        <p14:creationId xmlns:p14="http://schemas.microsoft.com/office/powerpoint/2010/main" val="279163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1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Empathy Map consists of four quadrants. The four quadrants reflect four key traits, which the user demonstrated/possessed during the observation/research stage. The four quadrants refer to what the user: Said, Did, Thought, and Felt. It’s fairly easy to determine what the user said and did. However, determining what they thought and felt should be based on careful observations and analysis as to how they behaved and responded to certain activities, suggestions, conversations, etc. </a:t>
            </a:r>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51</a:t>
            </a:fld>
            <a:endParaRPr lang="en-AU"/>
          </a:p>
        </p:txBody>
      </p:sp>
    </p:spTree>
    <p:extLst>
      <p:ext uri="{BB962C8B-B14F-4D97-AF65-F5344CB8AC3E}">
        <p14:creationId xmlns:p14="http://schemas.microsoft.com/office/powerpoint/2010/main" val="8871221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52</a:t>
            </a:fld>
            <a:endParaRPr lang="en-US"/>
          </a:p>
        </p:txBody>
      </p:sp>
    </p:spTree>
    <p:extLst>
      <p:ext uri="{BB962C8B-B14F-4D97-AF65-F5344CB8AC3E}">
        <p14:creationId xmlns:p14="http://schemas.microsoft.com/office/powerpoint/2010/main" val="2848719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53</a:t>
            </a:fld>
            <a:endParaRPr lang="en-US"/>
          </a:p>
        </p:txBody>
      </p:sp>
    </p:spTree>
    <p:extLst>
      <p:ext uri="{BB962C8B-B14F-4D97-AF65-F5344CB8AC3E}">
        <p14:creationId xmlns:p14="http://schemas.microsoft.com/office/powerpoint/2010/main" val="511873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309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These extra/supplementary slides are non-assessable.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004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392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581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354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913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890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30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31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605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582C-B91B-2B4F-BB3D-6012B5620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540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11</a:t>
            </a:fld>
            <a:endParaRPr lang="en-US"/>
          </a:p>
        </p:txBody>
      </p:sp>
    </p:spTree>
    <p:extLst>
      <p:ext uri="{BB962C8B-B14F-4D97-AF65-F5344CB8AC3E}">
        <p14:creationId xmlns:p14="http://schemas.microsoft.com/office/powerpoint/2010/main" val="33392912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arge logo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9EEF8-F59E-404A-ADC6-4CDB120479DB}"/>
              </a:ext>
            </a:extLst>
          </p:cNvPr>
          <p:cNvPicPr>
            <a:picLocks noChangeAspect="1"/>
          </p:cNvPicPr>
          <p:nvPr/>
        </p:nvPicPr>
        <p:blipFill>
          <a:blip r:embed="rId2"/>
          <a:stretch>
            <a:fillRect/>
          </a:stretch>
        </p:blipFill>
        <p:spPr>
          <a:xfrm>
            <a:off x="9984686" y="422097"/>
            <a:ext cx="1762621" cy="855390"/>
          </a:xfrm>
          <a:prstGeom prst="rect">
            <a:avLst/>
          </a:prstGeom>
          <a:ln w="6350">
            <a:noFill/>
          </a:ln>
        </p:spPr>
      </p:pic>
      <p:pic>
        <p:nvPicPr>
          <p:cNvPr id="3" name="Picture 2">
            <a:extLst>
              <a:ext uri="{FF2B5EF4-FFF2-40B4-BE49-F238E27FC236}">
                <a16:creationId xmlns:a16="http://schemas.microsoft.com/office/drawing/2014/main" id="{3AA94B2B-C868-468D-91DC-8F17D0A5F9D5}"/>
              </a:ext>
            </a:extLst>
          </p:cNvPr>
          <p:cNvPicPr>
            <a:picLocks noChangeAspect="1"/>
          </p:cNvPicPr>
          <p:nvPr userDrawn="1"/>
        </p:nvPicPr>
        <p:blipFill>
          <a:blip r:embed="rId2"/>
          <a:stretch>
            <a:fillRect/>
          </a:stretch>
        </p:blipFill>
        <p:spPr>
          <a:xfrm>
            <a:off x="9984686" y="422097"/>
            <a:ext cx="1762621" cy="855390"/>
          </a:xfrm>
          <a:prstGeom prst="rect">
            <a:avLst/>
          </a:prstGeom>
          <a:ln w="6350">
            <a:noFill/>
          </a:ln>
        </p:spPr>
      </p:pic>
    </p:spTree>
    <p:extLst>
      <p:ext uri="{BB962C8B-B14F-4D97-AF65-F5344CB8AC3E}">
        <p14:creationId xmlns:p14="http://schemas.microsoft.com/office/powerpoint/2010/main" val="222605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dy slide with tab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3143AD1-9D72-DE4B-8F1E-2D6B178E53FC}"/>
              </a:ext>
            </a:extLst>
          </p:cNvPr>
          <p:cNvPicPr>
            <a:picLocks noChangeAspect="1"/>
          </p:cNvPicPr>
          <p:nvPr/>
        </p:nvPicPr>
        <p:blipFill>
          <a:blip r:embed="rId2"/>
          <a:stretch>
            <a:fillRect/>
          </a:stretch>
        </p:blipFill>
        <p:spPr>
          <a:xfrm>
            <a:off x="10886515" y="6104792"/>
            <a:ext cx="989746" cy="480318"/>
          </a:xfrm>
          <a:prstGeom prst="rect">
            <a:avLst/>
          </a:prstGeom>
          <a:ln w="6350">
            <a:noFill/>
          </a:ln>
        </p:spPr>
      </p:pic>
      <p:pic>
        <p:nvPicPr>
          <p:cNvPr id="13" name="Picture 12">
            <a:extLst>
              <a:ext uri="{FF2B5EF4-FFF2-40B4-BE49-F238E27FC236}">
                <a16:creationId xmlns:a16="http://schemas.microsoft.com/office/drawing/2014/main" id="{47FA5ACD-3A97-B149-B36C-5AA415250D9B}"/>
              </a:ext>
            </a:extLst>
          </p:cNvPr>
          <p:cNvPicPr>
            <a:picLocks noChangeAspect="1"/>
          </p:cNvPicPr>
          <p:nvPr userDrawn="1"/>
        </p:nvPicPr>
        <p:blipFill rotWithShape="1">
          <a:blip r:embed="rId3"/>
          <a:srcRect l="79226" t="68124" r="-962" b="10595"/>
          <a:stretch/>
        </p:blipFill>
        <p:spPr>
          <a:xfrm>
            <a:off x="10260622" y="211344"/>
            <a:ext cx="1690585" cy="3300759"/>
          </a:xfrm>
          <a:prstGeom prst="rect">
            <a:avLst/>
          </a:prstGeom>
        </p:spPr>
      </p:pic>
      <p:sp>
        <p:nvSpPr>
          <p:cNvPr id="11" name="Title 1">
            <a:extLst>
              <a:ext uri="{FF2B5EF4-FFF2-40B4-BE49-F238E27FC236}">
                <a16:creationId xmlns:a16="http://schemas.microsoft.com/office/drawing/2014/main" id="{1E6306D7-3A2F-F940-9F7B-15EB392CABC8}"/>
              </a:ext>
            </a:extLst>
          </p:cNvPr>
          <p:cNvSpPr>
            <a:spLocks noGrp="1"/>
          </p:cNvSpPr>
          <p:nvPr>
            <p:ph type="ctrTitle" hasCustomPrompt="1"/>
          </p:nvPr>
        </p:nvSpPr>
        <p:spPr>
          <a:xfrm>
            <a:off x="430280" y="449927"/>
            <a:ext cx="9687755"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14" name="Subtitle 2">
            <a:extLst>
              <a:ext uri="{FF2B5EF4-FFF2-40B4-BE49-F238E27FC236}">
                <a16:creationId xmlns:a16="http://schemas.microsoft.com/office/drawing/2014/main" id="{8DCA242E-7F41-D547-A34B-ECAD02B74087}"/>
              </a:ext>
            </a:extLst>
          </p:cNvPr>
          <p:cNvSpPr>
            <a:spLocks noGrp="1"/>
          </p:cNvSpPr>
          <p:nvPr>
            <p:ph type="subTitle" idx="1" hasCustomPrompt="1"/>
          </p:nvPr>
        </p:nvSpPr>
        <p:spPr>
          <a:xfrm>
            <a:off x="430280" y="2247150"/>
            <a:ext cx="9687754"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You may add some body text to explain your table.</a:t>
            </a:r>
          </a:p>
        </p:txBody>
      </p:sp>
      <p:sp>
        <p:nvSpPr>
          <p:cNvPr id="15" name="Text Placeholder 4">
            <a:extLst>
              <a:ext uri="{FF2B5EF4-FFF2-40B4-BE49-F238E27FC236}">
                <a16:creationId xmlns:a16="http://schemas.microsoft.com/office/drawing/2014/main" id="{9E5544B2-7476-044A-821A-71516FF0BD77}"/>
              </a:ext>
            </a:extLst>
          </p:cNvPr>
          <p:cNvSpPr>
            <a:spLocks noGrp="1"/>
          </p:cNvSpPr>
          <p:nvPr>
            <p:ph type="body" sz="quarter" idx="10" hasCustomPrompt="1"/>
          </p:nvPr>
        </p:nvSpPr>
        <p:spPr>
          <a:xfrm>
            <a:off x="430280" y="1508852"/>
            <a:ext cx="9687754"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Click to edit subhead</a:t>
            </a:r>
          </a:p>
        </p:txBody>
      </p:sp>
      <p:sp>
        <p:nvSpPr>
          <p:cNvPr id="16" name="Text Placeholder 7">
            <a:extLst>
              <a:ext uri="{FF2B5EF4-FFF2-40B4-BE49-F238E27FC236}">
                <a16:creationId xmlns:a16="http://schemas.microsoft.com/office/drawing/2014/main" id="{5BA71D75-C832-624C-ADF5-2477EC2446C8}"/>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
        <p:nvSpPr>
          <p:cNvPr id="5" name="Table Placeholder 4">
            <a:extLst>
              <a:ext uri="{FF2B5EF4-FFF2-40B4-BE49-F238E27FC236}">
                <a16:creationId xmlns:a16="http://schemas.microsoft.com/office/drawing/2014/main" id="{8E0CB9A1-AA5A-1F45-81B8-6B21FDF845C8}"/>
              </a:ext>
            </a:extLst>
          </p:cNvPr>
          <p:cNvSpPr>
            <a:spLocks noGrp="1"/>
          </p:cNvSpPr>
          <p:nvPr>
            <p:ph type="tbl" sz="quarter" idx="12"/>
          </p:nvPr>
        </p:nvSpPr>
        <p:spPr>
          <a:xfrm>
            <a:off x="430281" y="3039762"/>
            <a:ext cx="9687754" cy="2309386"/>
          </a:xfrm>
          <a:prstGeom prst="rect">
            <a:avLst/>
          </a:prstGeom>
          <a:noFill/>
        </p:spPr>
        <p:txBody>
          <a:bodyPr/>
          <a:lstStyle>
            <a:lvl1pPr>
              <a:defRPr sz="1400"/>
            </a:lvl1pPr>
          </a:lstStyle>
          <a:p>
            <a:r>
              <a:rPr lang="en-US"/>
              <a:t>Click icon to add table</a:t>
            </a:r>
            <a:endParaRPr lang="en-US" dirty="0"/>
          </a:p>
        </p:txBody>
      </p:sp>
    </p:spTree>
    <p:extLst>
      <p:ext uri="{BB962C8B-B14F-4D97-AF65-F5344CB8AC3E}">
        <p14:creationId xmlns:p14="http://schemas.microsoft.com/office/powerpoint/2010/main" val="2303739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mple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55804"/>
            <a:ext cx="6089790" cy="923330"/>
          </a:xfrm>
          <a:prstGeom prst="rect">
            <a:avLst/>
          </a:prstGeom>
        </p:spPr>
        <p:txBody>
          <a:bodyPr wrap="square" anchor="t" anchorCtr="0">
            <a:spAutoFit/>
          </a:bodyPr>
          <a:lstStyle>
            <a:lvl1pPr algn="l">
              <a:lnSpc>
                <a:spcPct val="100000"/>
              </a:lnSpc>
              <a:defRPr sz="5400" b="0" i="0" cap="none" baseline="0">
                <a:solidFill>
                  <a:srgbClr val="000000"/>
                </a:solidFill>
                <a:latin typeface="Barlow Light" pitchFamily="2" charset="77"/>
                <a:ea typeface="DIN 2014 Light" panose="020B0404020202020204" pitchFamily="34" charset="77"/>
              </a:defRPr>
            </a:lvl1pPr>
          </a:lstStyle>
          <a:p>
            <a:r>
              <a:rPr lang="en-US" dirty="0"/>
              <a:t>Swinburne life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85430"/>
            <a:ext cx="6089790"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It’s what you make it</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748813"/>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Sam Sample</a:t>
            </a:r>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4076805"/>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23 April, 2021</a:t>
            </a:r>
          </a:p>
        </p:txBody>
      </p:sp>
      <p:pic>
        <p:nvPicPr>
          <p:cNvPr id="8" name="Picture 7">
            <a:extLst>
              <a:ext uri="{FF2B5EF4-FFF2-40B4-BE49-F238E27FC236}">
                <a16:creationId xmlns:a16="http://schemas.microsoft.com/office/drawing/2014/main" id="{2320B6F8-8E52-F940-BA78-A0A2B78F1B1F}"/>
              </a:ext>
            </a:extLst>
          </p:cNvPr>
          <p:cNvPicPr>
            <a:picLocks noChangeAspect="1"/>
          </p:cNvPicPr>
          <p:nvPr/>
        </p:nvPicPr>
        <p:blipFill rotWithShape="1">
          <a:blip r:embed="rId3"/>
          <a:srcRect l="32480" t="84250" r="-4719" b="9263"/>
          <a:stretch/>
        </p:blipFill>
        <p:spPr>
          <a:xfrm>
            <a:off x="5557919" y="5734878"/>
            <a:ext cx="5618375" cy="1006164"/>
          </a:xfrm>
          <a:prstGeom prst="rect">
            <a:avLst/>
          </a:prstGeom>
        </p:spPr>
      </p:pic>
      <p:pic>
        <p:nvPicPr>
          <p:cNvPr id="9" name="Picture 8">
            <a:extLst>
              <a:ext uri="{FF2B5EF4-FFF2-40B4-BE49-F238E27FC236}">
                <a16:creationId xmlns:a16="http://schemas.microsoft.com/office/drawing/2014/main" id="{9BF95770-577E-2F4F-90B8-2401D9014C37}"/>
              </a:ext>
            </a:extLst>
          </p:cNvPr>
          <p:cNvPicPr>
            <a:picLocks noChangeAspect="1"/>
          </p:cNvPicPr>
          <p:nvPr/>
        </p:nvPicPr>
        <p:blipFill rotWithShape="1">
          <a:blip r:embed="rId3"/>
          <a:srcRect l="-4606" t="49360" r="68851" b="45400"/>
          <a:stretch/>
        </p:blipFill>
        <p:spPr>
          <a:xfrm>
            <a:off x="131977" y="323389"/>
            <a:ext cx="2780907" cy="812754"/>
          </a:xfrm>
          <a:prstGeom prst="rect">
            <a:avLst/>
          </a:prstGeom>
        </p:spPr>
      </p:pic>
      <p:pic>
        <p:nvPicPr>
          <p:cNvPr id="10" name="Picture 9">
            <a:extLst>
              <a:ext uri="{FF2B5EF4-FFF2-40B4-BE49-F238E27FC236}">
                <a16:creationId xmlns:a16="http://schemas.microsoft.com/office/drawing/2014/main" id="{591A2690-5A04-4048-8F01-F3EEC9A22C8F}"/>
              </a:ext>
            </a:extLst>
          </p:cNvPr>
          <p:cNvPicPr>
            <a:picLocks noChangeAspect="1"/>
          </p:cNvPicPr>
          <p:nvPr/>
        </p:nvPicPr>
        <p:blipFill rotWithShape="1">
          <a:blip r:embed="rId4"/>
          <a:srcRect l="22459" t="13219" r="23662" b="-264"/>
          <a:stretch/>
        </p:blipFill>
        <p:spPr>
          <a:xfrm>
            <a:off x="6894485" y="404038"/>
            <a:ext cx="4834735" cy="5198999"/>
          </a:xfrm>
          <a:prstGeom prst="rect">
            <a:avLst/>
          </a:prstGeom>
        </p:spPr>
      </p:pic>
      <p:pic>
        <p:nvPicPr>
          <p:cNvPr id="11" name="Picture 10">
            <a:extLst>
              <a:ext uri="{FF2B5EF4-FFF2-40B4-BE49-F238E27FC236}">
                <a16:creationId xmlns:a16="http://schemas.microsoft.com/office/drawing/2014/main" id="{81A8A8EC-9FB9-444F-A69E-63E5196ED0BD}"/>
              </a:ext>
            </a:extLst>
          </p:cNvPr>
          <p:cNvPicPr>
            <a:picLocks noChangeAspect="1"/>
          </p:cNvPicPr>
          <p:nvPr/>
        </p:nvPicPr>
        <p:blipFill rotWithShape="1">
          <a:blip r:embed="rId3"/>
          <a:srcRect l="32480" t="77968" r="52977" b="15545"/>
          <a:stretch/>
        </p:blipFill>
        <p:spPr>
          <a:xfrm>
            <a:off x="5557920" y="4760536"/>
            <a:ext cx="1131116" cy="1006164"/>
          </a:xfrm>
          <a:prstGeom prst="rect">
            <a:avLst/>
          </a:prstGeom>
        </p:spPr>
      </p:pic>
    </p:spTree>
    <p:extLst>
      <p:ext uri="{BB962C8B-B14F-4D97-AF65-F5344CB8AC3E}">
        <p14:creationId xmlns:p14="http://schemas.microsoft.com/office/powerpoint/2010/main" val="1612353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with one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5618375"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5618375"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8" name="Picture 7">
            <a:extLst>
              <a:ext uri="{FF2B5EF4-FFF2-40B4-BE49-F238E27FC236}">
                <a16:creationId xmlns:a16="http://schemas.microsoft.com/office/drawing/2014/main" id="{2320B6F8-8E52-F940-BA78-A0A2B78F1B1F}"/>
              </a:ext>
            </a:extLst>
          </p:cNvPr>
          <p:cNvPicPr>
            <a:picLocks noChangeAspect="1"/>
          </p:cNvPicPr>
          <p:nvPr/>
        </p:nvPicPr>
        <p:blipFill rotWithShape="1">
          <a:blip r:embed="rId3"/>
          <a:srcRect l="32480" t="77968" r="-4719" b="9263"/>
          <a:stretch/>
        </p:blipFill>
        <p:spPr>
          <a:xfrm>
            <a:off x="5557919" y="4760536"/>
            <a:ext cx="5618375" cy="1980506"/>
          </a:xfrm>
          <a:prstGeom prst="rect">
            <a:avLst/>
          </a:prstGeom>
        </p:spPr>
      </p:pic>
      <p:pic>
        <p:nvPicPr>
          <p:cNvPr id="9" name="Picture 8">
            <a:extLst>
              <a:ext uri="{FF2B5EF4-FFF2-40B4-BE49-F238E27FC236}">
                <a16:creationId xmlns:a16="http://schemas.microsoft.com/office/drawing/2014/main" id="{9BF95770-577E-2F4F-90B8-2401D9014C37}"/>
              </a:ext>
            </a:extLst>
          </p:cNvPr>
          <p:cNvPicPr>
            <a:picLocks noChangeAspect="1"/>
          </p:cNvPicPr>
          <p:nvPr userDrawn="1"/>
        </p:nvPicPr>
        <p:blipFill rotWithShape="1">
          <a:blip r:embed="rId3"/>
          <a:srcRect l="-4606" t="49360" r="68851" b="45400"/>
          <a:stretch/>
        </p:blipFill>
        <p:spPr>
          <a:xfrm>
            <a:off x="131977" y="323389"/>
            <a:ext cx="2780907" cy="812754"/>
          </a:xfrm>
          <a:prstGeom prst="rect">
            <a:avLst/>
          </a:prstGeom>
        </p:spPr>
      </p:pic>
      <p:pic>
        <p:nvPicPr>
          <p:cNvPr id="10" name="Picture 9">
            <a:extLst>
              <a:ext uri="{FF2B5EF4-FFF2-40B4-BE49-F238E27FC236}">
                <a16:creationId xmlns:a16="http://schemas.microsoft.com/office/drawing/2014/main" id="{591A2690-5A04-4048-8F01-F3EEC9A22C8F}"/>
              </a:ext>
            </a:extLst>
          </p:cNvPr>
          <p:cNvPicPr>
            <a:picLocks noChangeAspect="1"/>
          </p:cNvPicPr>
          <p:nvPr userDrawn="1"/>
        </p:nvPicPr>
        <p:blipFill rotWithShape="1">
          <a:blip r:embed="rId4"/>
          <a:srcRect l="26846" t="13787" r="21181" b="2382"/>
          <a:stretch/>
        </p:blipFill>
        <p:spPr>
          <a:xfrm>
            <a:off x="6894485" y="404038"/>
            <a:ext cx="4834735" cy="5198999"/>
          </a:xfrm>
          <a:prstGeom prst="rect">
            <a:avLst/>
          </a:prstGeom>
        </p:spPr>
      </p:pic>
    </p:spTree>
    <p:extLst>
      <p:ext uri="{BB962C8B-B14F-4D97-AF65-F5344CB8AC3E}">
        <p14:creationId xmlns:p14="http://schemas.microsoft.com/office/powerpoint/2010/main" val="4009399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two imag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6506097"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6506097"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9" name="Picture 8">
            <a:extLst>
              <a:ext uri="{FF2B5EF4-FFF2-40B4-BE49-F238E27FC236}">
                <a16:creationId xmlns:a16="http://schemas.microsoft.com/office/drawing/2014/main" id="{9BF95770-577E-2F4F-90B8-2401D9014C37}"/>
              </a:ext>
            </a:extLst>
          </p:cNvPr>
          <p:cNvPicPr>
            <a:picLocks noChangeAspect="1"/>
          </p:cNvPicPr>
          <p:nvPr/>
        </p:nvPicPr>
        <p:blipFill rotWithShape="1">
          <a:blip r:embed="rId3"/>
          <a:srcRect l="-4606" t="49360" r="68851" b="45400"/>
          <a:stretch/>
        </p:blipFill>
        <p:spPr>
          <a:xfrm>
            <a:off x="131977" y="323389"/>
            <a:ext cx="2780907" cy="812754"/>
          </a:xfrm>
          <a:prstGeom prst="rect">
            <a:avLst/>
          </a:prstGeom>
        </p:spPr>
      </p:pic>
      <p:pic>
        <p:nvPicPr>
          <p:cNvPr id="16" name="Picture 15">
            <a:extLst>
              <a:ext uri="{FF2B5EF4-FFF2-40B4-BE49-F238E27FC236}">
                <a16:creationId xmlns:a16="http://schemas.microsoft.com/office/drawing/2014/main" id="{71B7D4E7-3C73-7A4A-946D-63804544EC4C}"/>
              </a:ext>
            </a:extLst>
          </p:cNvPr>
          <p:cNvPicPr>
            <a:picLocks noChangeAspect="1"/>
          </p:cNvPicPr>
          <p:nvPr/>
        </p:nvPicPr>
        <p:blipFill rotWithShape="1">
          <a:blip r:embed="rId3"/>
          <a:srcRect l="52634" t="78297" r="1" b="10595"/>
          <a:stretch/>
        </p:blipFill>
        <p:spPr>
          <a:xfrm>
            <a:off x="8080513" y="4811775"/>
            <a:ext cx="3683888" cy="1722838"/>
          </a:xfrm>
          <a:prstGeom prst="rect">
            <a:avLst/>
          </a:prstGeom>
        </p:spPr>
      </p:pic>
      <p:pic>
        <p:nvPicPr>
          <p:cNvPr id="15" name="Picture 14">
            <a:extLst>
              <a:ext uri="{FF2B5EF4-FFF2-40B4-BE49-F238E27FC236}">
                <a16:creationId xmlns:a16="http://schemas.microsoft.com/office/drawing/2014/main" id="{0E56A9A7-BA5D-8F4F-87A5-52E81EF79B6E}"/>
              </a:ext>
            </a:extLst>
          </p:cNvPr>
          <p:cNvPicPr>
            <a:picLocks noChangeAspect="1"/>
          </p:cNvPicPr>
          <p:nvPr/>
        </p:nvPicPr>
        <p:blipFill rotWithShape="1">
          <a:blip r:embed="rId4"/>
          <a:srcRect l="7971" t="4838" r="27910"/>
          <a:stretch/>
        </p:blipFill>
        <p:spPr>
          <a:xfrm>
            <a:off x="7876014" y="452487"/>
            <a:ext cx="4315985" cy="4270342"/>
          </a:xfrm>
          <a:prstGeom prst="rect">
            <a:avLst/>
          </a:prstGeom>
        </p:spPr>
      </p:pic>
      <p:pic>
        <p:nvPicPr>
          <p:cNvPr id="14" name="Picture 13">
            <a:extLst>
              <a:ext uri="{FF2B5EF4-FFF2-40B4-BE49-F238E27FC236}">
                <a16:creationId xmlns:a16="http://schemas.microsoft.com/office/drawing/2014/main" id="{56A55381-D824-1843-9E81-B6C7DD276103}"/>
              </a:ext>
            </a:extLst>
          </p:cNvPr>
          <p:cNvPicPr>
            <a:picLocks noChangeAspect="1"/>
          </p:cNvPicPr>
          <p:nvPr/>
        </p:nvPicPr>
        <p:blipFill>
          <a:blip r:embed="rId5"/>
          <a:srcRect l="5833" r="5833"/>
          <a:stretch/>
        </p:blipFill>
        <p:spPr>
          <a:xfrm>
            <a:off x="5722463" y="4722829"/>
            <a:ext cx="2153551" cy="1722838"/>
          </a:xfrm>
          <a:prstGeom prst="rect">
            <a:avLst/>
          </a:prstGeom>
        </p:spPr>
      </p:pic>
      <p:pic>
        <p:nvPicPr>
          <p:cNvPr id="11" name="Picture 10">
            <a:extLst>
              <a:ext uri="{FF2B5EF4-FFF2-40B4-BE49-F238E27FC236}">
                <a16:creationId xmlns:a16="http://schemas.microsoft.com/office/drawing/2014/main" id="{4E0CDDDD-6F87-BF44-8B03-FC4E347C60AE}"/>
              </a:ext>
            </a:extLst>
          </p:cNvPr>
          <p:cNvPicPr>
            <a:picLocks noChangeAspect="1"/>
          </p:cNvPicPr>
          <p:nvPr/>
        </p:nvPicPr>
        <p:blipFill rotWithShape="1">
          <a:blip r:embed="rId3"/>
          <a:srcRect l="37923" t="71919" r="51711" b="23057"/>
          <a:stretch/>
        </p:blipFill>
        <p:spPr>
          <a:xfrm>
            <a:off x="6936377" y="3822520"/>
            <a:ext cx="806206" cy="779297"/>
          </a:xfrm>
          <a:prstGeom prst="rect">
            <a:avLst/>
          </a:prstGeom>
        </p:spPr>
      </p:pic>
    </p:spTree>
    <p:extLst>
      <p:ext uri="{BB962C8B-B14F-4D97-AF65-F5344CB8AC3E}">
        <p14:creationId xmlns:p14="http://schemas.microsoft.com/office/powerpoint/2010/main" val="3166955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ample_Section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A883F-D7EF-994A-8C0A-250C680E9DAC}"/>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7C9E8C4A-1C6F-0847-BF94-B8F6F086A0C5}"/>
              </a:ext>
            </a:extLst>
          </p:cNvPr>
          <p:cNvSpPr>
            <a:spLocks noGrp="1"/>
          </p:cNvSpPr>
          <p:nvPr>
            <p:ph type="ctrTitle" hasCustomPrompt="1"/>
          </p:nvPr>
        </p:nvSpPr>
        <p:spPr>
          <a:xfrm>
            <a:off x="430280" y="1869345"/>
            <a:ext cx="7671729" cy="1781257"/>
          </a:xfrm>
          <a:prstGeom prst="rect">
            <a:avLst/>
          </a:prstGeom>
        </p:spPr>
        <p:txBody>
          <a:bodyPr wrap="square" anchor="t" anchorCtr="0">
            <a:spAutoFit/>
          </a:bodyPr>
          <a:lstStyle>
            <a:lvl1pPr algn="l">
              <a:lnSpc>
                <a:spcPct val="100000"/>
              </a:lnSpc>
              <a:defRPr sz="5400" b="0" i="0" cap="none" baseline="0">
                <a:solidFill>
                  <a:srgbClr val="000000"/>
                </a:solidFill>
                <a:latin typeface="Barlow Light" pitchFamily="2" charset="77"/>
                <a:ea typeface="DIN 2014 Light" panose="020B0404020202020204" pitchFamily="34" charset="77"/>
              </a:defRPr>
            </a:lvl1pPr>
          </a:lstStyle>
          <a:p>
            <a:r>
              <a:rPr lang="en-US" dirty="0"/>
              <a:t>Facilities </a:t>
            </a:r>
            <a:br>
              <a:rPr lang="en-US" dirty="0"/>
            </a:br>
            <a:r>
              <a:rPr lang="en-US" dirty="0"/>
              <a:t>and services</a:t>
            </a:r>
          </a:p>
        </p:txBody>
      </p:sp>
      <p:pic>
        <p:nvPicPr>
          <p:cNvPr id="9" name="Picture 8">
            <a:extLst>
              <a:ext uri="{FF2B5EF4-FFF2-40B4-BE49-F238E27FC236}">
                <a16:creationId xmlns:a16="http://schemas.microsoft.com/office/drawing/2014/main" id="{96CB0E58-519D-1C4A-9758-18D74E94D9C4}"/>
              </a:ext>
            </a:extLst>
          </p:cNvPr>
          <p:cNvPicPr>
            <a:picLocks noChangeAspect="1"/>
          </p:cNvPicPr>
          <p:nvPr/>
        </p:nvPicPr>
        <p:blipFill rotWithShape="1">
          <a:blip r:embed="rId3"/>
          <a:srcRect l="52909" t="68124" r="2" b="12204"/>
          <a:stretch/>
        </p:blipFill>
        <p:spPr>
          <a:xfrm>
            <a:off x="8102009" y="3233854"/>
            <a:ext cx="3662391" cy="3051199"/>
          </a:xfrm>
          <a:prstGeom prst="rect">
            <a:avLst/>
          </a:prstGeom>
        </p:spPr>
      </p:pic>
      <p:pic>
        <p:nvPicPr>
          <p:cNvPr id="10" name="Picture 9">
            <a:extLst>
              <a:ext uri="{FF2B5EF4-FFF2-40B4-BE49-F238E27FC236}">
                <a16:creationId xmlns:a16="http://schemas.microsoft.com/office/drawing/2014/main" id="{A25B9D3D-C254-FE4D-B97F-D0D03F4FA938}"/>
              </a:ext>
            </a:extLst>
          </p:cNvPr>
          <p:cNvPicPr>
            <a:picLocks noChangeAspect="1"/>
          </p:cNvPicPr>
          <p:nvPr/>
        </p:nvPicPr>
        <p:blipFill rotWithShape="1">
          <a:blip r:embed="rId3"/>
          <a:srcRect l="3874" t="49360" r="52758" b="42026"/>
          <a:stretch/>
        </p:blipFill>
        <p:spPr>
          <a:xfrm>
            <a:off x="271667" y="323388"/>
            <a:ext cx="3372988" cy="1336079"/>
          </a:xfrm>
          <a:prstGeom prst="rect">
            <a:avLst/>
          </a:prstGeom>
        </p:spPr>
      </p:pic>
      <p:sp>
        <p:nvSpPr>
          <p:cNvPr id="14" name="Rectangle 13">
            <a:extLst>
              <a:ext uri="{FF2B5EF4-FFF2-40B4-BE49-F238E27FC236}">
                <a16:creationId xmlns:a16="http://schemas.microsoft.com/office/drawing/2014/main" id="{853D571E-6C6A-4798-9A60-604AE949FEB4}"/>
              </a:ext>
            </a:extLst>
          </p:cNvPr>
          <p:cNvSpPr/>
          <p:nvPr userDrawn="1"/>
        </p:nvSpPr>
        <p:spPr>
          <a:xfrm>
            <a:off x="8287473" y="6445667"/>
            <a:ext cx="3476927" cy="412333"/>
          </a:xfrm>
          <a:prstGeom prst="rect">
            <a:avLst/>
          </a:pr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0516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ample_Body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9687754" cy="1077218"/>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Swinburne empowers you to </a:t>
            </a:r>
            <a:br>
              <a:rPr lang="en-US" dirty="0"/>
            </a:br>
            <a:r>
              <a:rPr lang="en-US" dirty="0"/>
              <a:t>make the most of your experience</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79226" t="68124" r="1" b="10595"/>
          <a:stretch/>
        </p:blipFill>
        <p:spPr>
          <a:xfrm>
            <a:off x="10260623" y="211344"/>
            <a:ext cx="1615638" cy="3300759"/>
          </a:xfrm>
          <a:prstGeom prst="rect">
            <a:avLst/>
          </a:prstGeom>
        </p:spPr>
      </p:pic>
      <p:pic>
        <p:nvPicPr>
          <p:cNvPr id="9" name="Picture 8">
            <a:extLst>
              <a:ext uri="{FF2B5EF4-FFF2-40B4-BE49-F238E27FC236}">
                <a16:creationId xmlns:a16="http://schemas.microsoft.com/office/drawing/2014/main" id="{294273B4-A5A6-EE41-BD37-13F7331B8F52}"/>
              </a:ext>
            </a:extLst>
          </p:cNvPr>
          <p:cNvPicPr>
            <a:picLocks noChangeAspect="1"/>
          </p:cNvPicPr>
          <p:nvPr/>
        </p:nvPicPr>
        <p:blipFill>
          <a:blip r:embed="rId3"/>
          <a:stretch>
            <a:fillRect/>
          </a:stretch>
        </p:blipFill>
        <p:spPr>
          <a:xfrm>
            <a:off x="10886515" y="6104792"/>
            <a:ext cx="989746" cy="480318"/>
          </a:xfrm>
          <a:prstGeom prst="rect">
            <a:avLst/>
          </a:prstGeom>
          <a:ln w="6350">
            <a:noFill/>
          </a:ln>
        </p:spPr>
      </p:pic>
      <p:sp>
        <p:nvSpPr>
          <p:cNvPr id="8" name="Text Placeholder 4">
            <a:extLst>
              <a:ext uri="{FF2B5EF4-FFF2-40B4-BE49-F238E27FC236}">
                <a16:creationId xmlns:a16="http://schemas.microsoft.com/office/drawing/2014/main" id="{611E3A5E-99C3-A248-9BD6-51A7C5B92960}"/>
              </a:ext>
            </a:extLst>
          </p:cNvPr>
          <p:cNvSpPr>
            <a:spLocks noGrp="1"/>
          </p:cNvSpPr>
          <p:nvPr>
            <p:ph type="body" sz="quarter" idx="10" hasCustomPrompt="1"/>
          </p:nvPr>
        </p:nvSpPr>
        <p:spPr>
          <a:xfrm>
            <a:off x="430280" y="1832144"/>
            <a:ext cx="9687754"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Swinburne has a wide range of facilities and support services</a:t>
            </a:r>
          </a:p>
        </p:txBody>
      </p:sp>
      <p:sp>
        <p:nvSpPr>
          <p:cNvPr id="17" name="Text Placeholder 7">
            <a:extLst>
              <a:ext uri="{FF2B5EF4-FFF2-40B4-BE49-F238E27FC236}">
                <a16:creationId xmlns:a16="http://schemas.microsoft.com/office/drawing/2014/main" id="{8BF6AA28-ECBB-4880-813D-2B3B6BEC86C2}"/>
              </a:ext>
            </a:extLst>
          </p:cNvPr>
          <p:cNvSpPr>
            <a:spLocks noGrp="1"/>
          </p:cNvSpPr>
          <p:nvPr>
            <p:ph type="body" sz="quarter" idx="12"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
        <p:nvSpPr>
          <p:cNvPr id="18" name="Subtitle 2">
            <a:extLst>
              <a:ext uri="{FF2B5EF4-FFF2-40B4-BE49-F238E27FC236}">
                <a16:creationId xmlns:a16="http://schemas.microsoft.com/office/drawing/2014/main" id="{8FCFC9AE-857A-4CF3-B511-2C7E86276E20}"/>
              </a:ext>
            </a:extLst>
          </p:cNvPr>
          <p:cNvSpPr>
            <a:spLocks noGrp="1"/>
          </p:cNvSpPr>
          <p:nvPr>
            <p:ph type="subTitle" idx="1" hasCustomPrompt="1"/>
          </p:nvPr>
        </p:nvSpPr>
        <p:spPr>
          <a:xfrm>
            <a:off x="430280" y="2416969"/>
            <a:ext cx="6904798"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Tree>
    <p:extLst>
      <p:ext uri="{BB962C8B-B14F-4D97-AF65-F5344CB8AC3E}">
        <p14:creationId xmlns:p14="http://schemas.microsoft.com/office/powerpoint/2010/main" val="2867579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ample_Body slide with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7152861"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Safety on campus</a:t>
            </a:r>
          </a:p>
        </p:txBody>
      </p:sp>
      <p:pic>
        <p:nvPicPr>
          <p:cNvPr id="9" name="Picture 8">
            <a:extLst>
              <a:ext uri="{FF2B5EF4-FFF2-40B4-BE49-F238E27FC236}">
                <a16:creationId xmlns:a16="http://schemas.microsoft.com/office/drawing/2014/main" id="{294273B4-A5A6-EE41-BD37-13F7331B8F52}"/>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pic>
        <p:nvPicPr>
          <p:cNvPr id="8" name="Picture 7">
            <a:extLst>
              <a:ext uri="{FF2B5EF4-FFF2-40B4-BE49-F238E27FC236}">
                <a16:creationId xmlns:a16="http://schemas.microsoft.com/office/drawing/2014/main" id="{2896A50B-0CED-5E4D-BA45-B1ED01FB78F2}"/>
              </a:ext>
            </a:extLst>
          </p:cNvPr>
          <p:cNvPicPr>
            <a:picLocks noChangeAspect="1"/>
          </p:cNvPicPr>
          <p:nvPr userDrawn="1"/>
        </p:nvPicPr>
        <p:blipFill rotWithShape="1">
          <a:blip r:embed="rId3"/>
          <a:srcRect l="47527" t="78866" r="2" b="14827"/>
          <a:stretch/>
        </p:blipFill>
        <p:spPr>
          <a:xfrm>
            <a:off x="7683335" y="4899991"/>
            <a:ext cx="4081066" cy="978296"/>
          </a:xfrm>
          <a:prstGeom prst="rect">
            <a:avLst/>
          </a:prstGeom>
        </p:spPr>
      </p:pic>
      <p:sp>
        <p:nvSpPr>
          <p:cNvPr id="13" name="Text Placeholder 4">
            <a:extLst>
              <a:ext uri="{FF2B5EF4-FFF2-40B4-BE49-F238E27FC236}">
                <a16:creationId xmlns:a16="http://schemas.microsoft.com/office/drawing/2014/main" id="{7A92E0E6-1027-8048-A325-503E10C0E9A8}"/>
              </a:ext>
            </a:extLst>
          </p:cNvPr>
          <p:cNvSpPr>
            <a:spLocks noGrp="1"/>
          </p:cNvSpPr>
          <p:nvPr>
            <p:ph type="body" sz="quarter" idx="10" hasCustomPrompt="1"/>
          </p:nvPr>
        </p:nvSpPr>
        <p:spPr>
          <a:xfrm>
            <a:off x="430280" y="1508852"/>
            <a:ext cx="7152861"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Swinburne takes safety and security very seriously.</a:t>
            </a:r>
          </a:p>
        </p:txBody>
      </p:sp>
      <p:sp>
        <p:nvSpPr>
          <p:cNvPr id="18" name="Text Placeholder 7">
            <a:extLst>
              <a:ext uri="{FF2B5EF4-FFF2-40B4-BE49-F238E27FC236}">
                <a16:creationId xmlns:a16="http://schemas.microsoft.com/office/drawing/2014/main" id="{529465B6-EAD9-4F8E-A664-BA0A0BD52FD4}"/>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pic>
        <p:nvPicPr>
          <p:cNvPr id="19" name="Picture 18">
            <a:extLst>
              <a:ext uri="{FF2B5EF4-FFF2-40B4-BE49-F238E27FC236}">
                <a16:creationId xmlns:a16="http://schemas.microsoft.com/office/drawing/2014/main" id="{E2D844A4-A477-478A-B06A-5DDB45441EBD}"/>
              </a:ext>
            </a:extLst>
          </p:cNvPr>
          <p:cNvPicPr>
            <a:picLocks noChangeAspect="1"/>
          </p:cNvPicPr>
          <p:nvPr userDrawn="1"/>
        </p:nvPicPr>
        <p:blipFill rotWithShape="1">
          <a:blip r:embed="rId4"/>
          <a:srcRect l="9966" t="12338" r="26401" b="3540"/>
          <a:stretch/>
        </p:blipFill>
        <p:spPr>
          <a:xfrm>
            <a:off x="7876015" y="449927"/>
            <a:ext cx="4315985" cy="4270342"/>
          </a:xfrm>
          <a:prstGeom prst="rect">
            <a:avLst/>
          </a:prstGeom>
        </p:spPr>
      </p:pic>
      <p:sp>
        <p:nvSpPr>
          <p:cNvPr id="20" name="Subtitle 2">
            <a:extLst>
              <a:ext uri="{FF2B5EF4-FFF2-40B4-BE49-F238E27FC236}">
                <a16:creationId xmlns:a16="http://schemas.microsoft.com/office/drawing/2014/main" id="{E117F348-3FC8-42E6-B117-DD3752D14939}"/>
              </a:ext>
            </a:extLst>
          </p:cNvPr>
          <p:cNvSpPr>
            <a:spLocks noGrp="1"/>
          </p:cNvSpPr>
          <p:nvPr>
            <p:ph type="subTitle" idx="1" hasCustomPrompt="1"/>
          </p:nvPr>
        </p:nvSpPr>
        <p:spPr>
          <a:xfrm>
            <a:off x="430280" y="2247150"/>
            <a:ext cx="6904798"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Tree>
    <p:extLst>
      <p:ext uri="{BB962C8B-B14F-4D97-AF65-F5344CB8AC3E}">
        <p14:creationId xmlns:p14="http://schemas.microsoft.com/office/powerpoint/2010/main" val="3220153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ample_Body slide with tab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10681668"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How a table slide can appear</a:t>
            </a:r>
          </a:p>
        </p:txBody>
      </p:sp>
      <p:pic>
        <p:nvPicPr>
          <p:cNvPr id="9" name="Picture 8">
            <a:extLst>
              <a:ext uri="{FF2B5EF4-FFF2-40B4-BE49-F238E27FC236}">
                <a16:creationId xmlns:a16="http://schemas.microsoft.com/office/drawing/2014/main" id="{294273B4-A5A6-EE41-BD37-13F7331B8F52}"/>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sp>
        <p:nvSpPr>
          <p:cNvPr id="12" name="Subtitle 2">
            <a:extLst>
              <a:ext uri="{FF2B5EF4-FFF2-40B4-BE49-F238E27FC236}">
                <a16:creationId xmlns:a16="http://schemas.microsoft.com/office/drawing/2014/main" id="{4611B57F-60E4-BF40-AC95-C9DB86A26E2D}"/>
              </a:ext>
            </a:extLst>
          </p:cNvPr>
          <p:cNvSpPr>
            <a:spLocks noGrp="1"/>
          </p:cNvSpPr>
          <p:nvPr>
            <p:ph type="subTitle" idx="1" hasCustomPrompt="1"/>
          </p:nvPr>
        </p:nvSpPr>
        <p:spPr>
          <a:xfrm>
            <a:off x="430279" y="2247150"/>
            <a:ext cx="10681667"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You may add some body text to explain your table.</a:t>
            </a:r>
          </a:p>
        </p:txBody>
      </p:sp>
      <p:sp>
        <p:nvSpPr>
          <p:cNvPr id="8" name="Text Placeholder 4">
            <a:extLst>
              <a:ext uri="{FF2B5EF4-FFF2-40B4-BE49-F238E27FC236}">
                <a16:creationId xmlns:a16="http://schemas.microsoft.com/office/drawing/2014/main" id="{D10E51DE-39B6-CC4B-BA98-3ABC1461CED3}"/>
              </a:ext>
            </a:extLst>
          </p:cNvPr>
          <p:cNvSpPr>
            <a:spLocks noGrp="1"/>
          </p:cNvSpPr>
          <p:nvPr>
            <p:ph type="body" sz="quarter" idx="10" hasCustomPrompt="1"/>
          </p:nvPr>
        </p:nvSpPr>
        <p:spPr>
          <a:xfrm>
            <a:off x="430280" y="1508852"/>
            <a:ext cx="10681668"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These can be useful for displaying statistics and timelines</a:t>
            </a:r>
          </a:p>
        </p:txBody>
      </p:sp>
      <p:sp>
        <p:nvSpPr>
          <p:cNvPr id="11" name="Text Placeholder 7">
            <a:extLst>
              <a:ext uri="{FF2B5EF4-FFF2-40B4-BE49-F238E27FC236}">
                <a16:creationId xmlns:a16="http://schemas.microsoft.com/office/drawing/2014/main" id="{C963C177-FD25-4F8F-B236-438FB5316544}"/>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Tree>
    <p:extLst>
      <p:ext uri="{BB962C8B-B14F-4D97-AF65-F5344CB8AC3E}">
        <p14:creationId xmlns:p14="http://schemas.microsoft.com/office/powerpoint/2010/main" val="4035229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Thank you</a:t>
            </a:r>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userDrawn="1"/>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3638540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5"/>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Rectangle 8"/>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9"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518584" y="1647825"/>
            <a:ext cx="11190816"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246836082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mall logo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9D304B-F131-D04E-9BB2-C234FACCF3FA}"/>
              </a:ext>
            </a:extLst>
          </p:cNvPr>
          <p:cNvPicPr>
            <a:picLocks noChangeAspect="1"/>
          </p:cNvPicPr>
          <p:nvPr/>
        </p:nvPicPr>
        <p:blipFill>
          <a:blip r:embed="rId2"/>
          <a:stretch>
            <a:fillRect/>
          </a:stretch>
        </p:blipFill>
        <p:spPr>
          <a:xfrm>
            <a:off x="10886515" y="6104792"/>
            <a:ext cx="989746" cy="480318"/>
          </a:xfrm>
          <a:prstGeom prst="rect">
            <a:avLst/>
          </a:prstGeom>
          <a:ln w="6350">
            <a:noFill/>
          </a:ln>
        </p:spPr>
      </p:pic>
      <p:pic>
        <p:nvPicPr>
          <p:cNvPr id="3" name="Picture 2">
            <a:extLst>
              <a:ext uri="{FF2B5EF4-FFF2-40B4-BE49-F238E27FC236}">
                <a16:creationId xmlns:a16="http://schemas.microsoft.com/office/drawing/2014/main" id="{A7CE54F5-4EC8-495D-B871-5FDD7F4764F9}"/>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spTree>
    <p:extLst>
      <p:ext uri="{BB962C8B-B14F-4D97-AF65-F5344CB8AC3E}">
        <p14:creationId xmlns:p14="http://schemas.microsoft.com/office/powerpoint/2010/main" val="326275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28435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AU"/>
              <a:t>Click to edit Master title style</a:t>
            </a:r>
            <a:endParaRPr kumimoji="0" lang="en-US"/>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AU"/>
              <a:t>Click to edit Master subtitle style</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114980332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1466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AU"/>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317837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58942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71788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2402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3869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AU"/>
              <a:t>Click to edit Master title style</a:t>
            </a:r>
            <a:endParaRPr kumimoji="0" lang="en-US"/>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1978986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AU"/>
              <a:t>Click to edit Master title style</a:t>
            </a:r>
            <a:endParaRPr kumimoji="0" lang="en-US"/>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endParaRPr lang="en-US" dirty="0"/>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11119104" y="1170432"/>
            <a:ext cx="978485" cy="201168"/>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727338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10932180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1131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AU"/>
              <a:t>Click to edit Master title style</a:t>
            </a:r>
            <a:endParaRPr kumimoji="0" lang="en-US"/>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520796" y="6377460"/>
            <a:ext cx="511520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9610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12192000" cy="6866467"/>
          </a:xfrm>
          <a:prstGeom prst="rect">
            <a:avLst/>
          </a:prstGeom>
        </p:spPr>
      </p:pic>
      <p:pic>
        <p:nvPicPr>
          <p:cNvPr id="8" name="Picture 7"/>
          <p:cNvPicPr>
            <a:picLocks noChangeAspect="1"/>
          </p:cNvPicPr>
          <p:nvPr userDrawn="1"/>
        </p:nvPicPr>
        <p:blipFill>
          <a:blip r:embed="rId3"/>
          <a:stretch>
            <a:fillRect/>
          </a:stretch>
        </p:blipFill>
        <p:spPr>
          <a:xfrm>
            <a:off x="8357446" y="5346700"/>
            <a:ext cx="3275753"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820" y="528709"/>
            <a:ext cx="10899999" cy="4354227"/>
          </a:xfrm>
          <a:prstGeom prst="rect">
            <a:avLst/>
          </a:prstGeom>
        </p:spPr>
      </p:pic>
      <p:sp>
        <p:nvSpPr>
          <p:cNvPr id="11" name="Text Placeholder 9"/>
          <p:cNvSpPr>
            <a:spLocks noGrp="1"/>
          </p:cNvSpPr>
          <p:nvPr>
            <p:ph type="body" sz="quarter" idx="13" hasCustomPrompt="1"/>
          </p:nvPr>
        </p:nvSpPr>
        <p:spPr>
          <a:xfrm>
            <a:off x="393700" y="1042390"/>
            <a:ext cx="6934201" cy="1324139"/>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406400" y="3564291"/>
            <a:ext cx="5511800" cy="1239760"/>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10265834" y="0"/>
            <a:ext cx="1926167" cy="2882900"/>
          </a:xfrm>
          <a:prstGeom prst="rect">
            <a:avLst/>
          </a:prstGeom>
          <a:noFill/>
          <a:ln w="9525">
            <a:noFill/>
            <a:miter lim="800000"/>
            <a:headEnd/>
            <a:tailEnd/>
          </a:ln>
        </p:spPr>
      </p:pic>
    </p:spTree>
    <p:extLst>
      <p:ext uri="{BB962C8B-B14F-4D97-AF65-F5344CB8AC3E}">
        <p14:creationId xmlns:p14="http://schemas.microsoft.com/office/powerpoint/2010/main" val="417822843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5"/>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Rectangle 8"/>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9"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518584" y="1647825"/>
            <a:ext cx="11190816"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258787992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45026A-0603-9B4C-AFAA-75402B868077}"/>
              </a:ext>
            </a:extLst>
          </p:cNvPr>
          <p:cNvSpPr/>
          <p:nvPr userDrawn="1"/>
        </p:nvSpPr>
        <p:spPr>
          <a:xfrm>
            <a:off x="0" y="0"/>
            <a:ext cx="6096000" cy="6858000"/>
          </a:xfrm>
          <a:prstGeom prst="rect">
            <a:avLst/>
          </a:prstGeom>
          <a:solidFill>
            <a:srgbClr val="343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1" i="0" dirty="0">
              <a:latin typeface="Montserrat" pitchFamily="2" charset="77"/>
            </a:endParaRPr>
          </a:p>
        </p:txBody>
      </p:sp>
      <p:sp>
        <p:nvSpPr>
          <p:cNvPr id="7" name="Text Placeholder 6">
            <a:extLst>
              <a:ext uri="{FF2B5EF4-FFF2-40B4-BE49-F238E27FC236}">
                <a16:creationId xmlns:a16="http://schemas.microsoft.com/office/drawing/2014/main" id="{11E567E7-33E4-A84A-AC43-E41060E7D021}"/>
              </a:ext>
            </a:extLst>
          </p:cNvPr>
          <p:cNvSpPr>
            <a:spLocks noGrp="1"/>
          </p:cNvSpPr>
          <p:nvPr>
            <p:ph type="body" sz="quarter" idx="11" hasCustomPrompt="1"/>
          </p:nvPr>
        </p:nvSpPr>
        <p:spPr>
          <a:xfrm>
            <a:off x="533468" y="1507911"/>
            <a:ext cx="5029065" cy="938719"/>
          </a:xfrm>
          <a:prstGeom prst="rect">
            <a:avLst/>
          </a:prstGeom>
        </p:spPr>
        <p:txBody>
          <a:bodyPr wrap="square" anchor="t" anchorCtr="0">
            <a:spAutoFit/>
          </a:bodyPr>
          <a:lstStyle>
            <a:lvl1pPr>
              <a:lnSpc>
                <a:spcPts val="6620"/>
              </a:lnSpc>
              <a:spcAft>
                <a:spcPts val="0"/>
              </a:spcAft>
              <a:defRPr sz="6600" b="1" i="0" cap="none" baseline="0">
                <a:solidFill>
                  <a:srgbClr val="FFEC00"/>
                </a:solidFill>
                <a:latin typeface="Montserrat ExtraBold" pitchFamily="2" charset="77"/>
              </a:defRPr>
            </a:lvl1pPr>
          </a:lstStyle>
          <a:p>
            <a:pPr lvl="0"/>
            <a:r>
              <a:rPr lang="en-US" dirty="0"/>
              <a:t>TITLE</a:t>
            </a:r>
          </a:p>
        </p:txBody>
      </p:sp>
      <p:sp>
        <p:nvSpPr>
          <p:cNvPr id="9" name="Text Placeholder 8">
            <a:extLst>
              <a:ext uri="{FF2B5EF4-FFF2-40B4-BE49-F238E27FC236}">
                <a16:creationId xmlns:a16="http://schemas.microsoft.com/office/drawing/2014/main" id="{BBBD5641-9D7E-1D48-B470-6D5B2EDA9DED}"/>
              </a:ext>
            </a:extLst>
          </p:cNvPr>
          <p:cNvSpPr>
            <a:spLocks noGrp="1"/>
          </p:cNvSpPr>
          <p:nvPr>
            <p:ph type="body" sz="quarter" idx="12" hasCustomPrompt="1"/>
          </p:nvPr>
        </p:nvSpPr>
        <p:spPr>
          <a:xfrm>
            <a:off x="533468" y="2535671"/>
            <a:ext cx="3797300" cy="412934"/>
          </a:xfrm>
          <a:prstGeom prst="rect">
            <a:avLst/>
          </a:prstGeom>
        </p:spPr>
        <p:txBody>
          <a:bodyPr anchor="t" anchorCtr="0">
            <a:spAutoFit/>
          </a:bodyPr>
          <a:lstStyle>
            <a:lvl1pPr>
              <a:lnSpc>
                <a:spcPts val="2480"/>
              </a:lnSpc>
              <a:spcAft>
                <a:spcPts val="0"/>
              </a:spcAft>
              <a:defRPr sz="2400" b="1" i="0" cap="none" baseline="0">
                <a:solidFill>
                  <a:schemeClr val="bg1"/>
                </a:solidFill>
                <a:latin typeface="Montserrat" pitchFamily="2" charset="77"/>
              </a:defRPr>
            </a:lvl1pPr>
          </a:lstStyle>
          <a:p>
            <a:pPr lvl="0"/>
            <a:r>
              <a:rPr lang="en-US" dirty="0"/>
              <a:t>Subtitle</a:t>
            </a:r>
          </a:p>
        </p:txBody>
      </p:sp>
      <p:pic>
        <p:nvPicPr>
          <p:cNvPr id="12" name="Picture 11">
            <a:extLst>
              <a:ext uri="{FF2B5EF4-FFF2-40B4-BE49-F238E27FC236}">
                <a16:creationId xmlns:a16="http://schemas.microsoft.com/office/drawing/2014/main" id="{2D8CEA35-28D9-A34B-92CD-F0624E8D2C46}"/>
              </a:ext>
            </a:extLst>
          </p:cNvPr>
          <p:cNvPicPr>
            <a:picLocks noChangeAspect="1"/>
          </p:cNvPicPr>
          <p:nvPr userDrawn="1"/>
        </p:nvPicPr>
        <p:blipFill>
          <a:blip r:embed="rId2"/>
          <a:stretch>
            <a:fillRect/>
          </a:stretch>
        </p:blipFill>
        <p:spPr>
          <a:xfrm>
            <a:off x="571681" y="5395931"/>
            <a:ext cx="1814147" cy="880395"/>
          </a:xfrm>
          <a:prstGeom prst="rect">
            <a:avLst/>
          </a:prstGeom>
          <a:ln w="6350">
            <a:solidFill>
              <a:schemeClr val="bg1"/>
            </a:solidFill>
          </a:ln>
        </p:spPr>
      </p:pic>
      <p:pic>
        <p:nvPicPr>
          <p:cNvPr id="4" name="Picture 3">
            <a:extLst>
              <a:ext uri="{FF2B5EF4-FFF2-40B4-BE49-F238E27FC236}">
                <a16:creationId xmlns:a16="http://schemas.microsoft.com/office/drawing/2014/main" id="{BAE3FB2C-F5B1-774A-B924-74B9834EA996}"/>
              </a:ext>
            </a:extLst>
          </p:cNvPr>
          <p:cNvPicPr>
            <a:picLocks noChangeAspect="1"/>
          </p:cNvPicPr>
          <p:nvPr userDrawn="1"/>
        </p:nvPicPr>
        <p:blipFill>
          <a:blip r:embed="rId3"/>
          <a:srcRect/>
          <a:stretch/>
        </p:blipFill>
        <p:spPr>
          <a:xfrm>
            <a:off x="6098360" y="5310"/>
            <a:ext cx="6091280" cy="6852690"/>
          </a:xfrm>
          <a:prstGeom prst="rect">
            <a:avLst/>
          </a:prstGeom>
        </p:spPr>
      </p:pic>
      <p:sp>
        <p:nvSpPr>
          <p:cNvPr id="10" name="Text Placeholder 3">
            <a:extLst>
              <a:ext uri="{FF2B5EF4-FFF2-40B4-BE49-F238E27FC236}">
                <a16:creationId xmlns:a16="http://schemas.microsoft.com/office/drawing/2014/main" id="{B7B4F03C-ADEA-1442-86E1-328CA6EE75ED}"/>
              </a:ext>
            </a:extLst>
          </p:cNvPr>
          <p:cNvSpPr>
            <a:spLocks noGrp="1"/>
          </p:cNvSpPr>
          <p:nvPr>
            <p:ph type="body" sz="quarter" idx="10" hasCustomPrompt="1"/>
          </p:nvPr>
        </p:nvSpPr>
        <p:spPr>
          <a:xfrm>
            <a:off x="571682" y="4144365"/>
            <a:ext cx="3497815" cy="284578"/>
          </a:xfrm>
        </p:spPr>
        <p:txBody>
          <a:bodyPr>
            <a:normAutofit/>
          </a:bodyPr>
          <a:lstStyle>
            <a:lvl1pPr algn="l">
              <a:defRPr sz="1400" b="1" i="0">
                <a:solidFill>
                  <a:schemeClr val="bg1"/>
                </a:solidFill>
                <a:latin typeface="Montserrat" pitchFamily="2" charset="77"/>
                <a:ea typeface="Open Sans" panose="020B0606030504020204" pitchFamily="34" charset="0"/>
                <a:cs typeface="Open Sans" panose="020B0606030504020204" pitchFamily="34" charset="0"/>
              </a:defRPr>
            </a:lvl1pPr>
          </a:lstStyle>
          <a:p>
            <a:pPr lvl="0"/>
            <a:r>
              <a:rPr lang="en-GB" dirty="0"/>
              <a:t>Presented by Name </a:t>
            </a:r>
            <a:r>
              <a:rPr lang="en-GB" dirty="0" err="1"/>
              <a:t>Lastname</a:t>
            </a:r>
            <a:endParaRPr lang="en-GB" dirty="0"/>
          </a:p>
        </p:txBody>
      </p:sp>
      <p:sp>
        <p:nvSpPr>
          <p:cNvPr id="11" name="Text Placeholder 3">
            <a:extLst>
              <a:ext uri="{FF2B5EF4-FFF2-40B4-BE49-F238E27FC236}">
                <a16:creationId xmlns:a16="http://schemas.microsoft.com/office/drawing/2014/main" id="{9802D176-D71B-ED42-BB5E-D28CA99EE279}"/>
              </a:ext>
            </a:extLst>
          </p:cNvPr>
          <p:cNvSpPr>
            <a:spLocks noGrp="1"/>
          </p:cNvSpPr>
          <p:nvPr>
            <p:ph type="body" sz="quarter" idx="13" hasCustomPrompt="1"/>
          </p:nvPr>
        </p:nvSpPr>
        <p:spPr>
          <a:xfrm>
            <a:off x="571682" y="4472357"/>
            <a:ext cx="3497815" cy="284578"/>
          </a:xfrm>
        </p:spPr>
        <p:txBody>
          <a:bodyPr>
            <a:normAutofit/>
          </a:bodyPr>
          <a:lstStyle>
            <a:lvl1pPr algn="l">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GB" dirty="0"/>
              <a:t>Day 00 Month, 2019</a:t>
            </a:r>
          </a:p>
        </p:txBody>
      </p:sp>
    </p:spTree>
    <p:extLst>
      <p:ext uri="{BB962C8B-B14F-4D97-AF65-F5344CB8AC3E}">
        <p14:creationId xmlns:p14="http://schemas.microsoft.com/office/powerpoint/2010/main" val="310493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with one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5618375"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5618375"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9" name="Picture 8">
            <a:extLst>
              <a:ext uri="{FF2B5EF4-FFF2-40B4-BE49-F238E27FC236}">
                <a16:creationId xmlns:a16="http://schemas.microsoft.com/office/drawing/2014/main" id="{9BF95770-577E-2F4F-90B8-2401D9014C37}"/>
              </a:ext>
            </a:extLst>
          </p:cNvPr>
          <p:cNvPicPr>
            <a:picLocks noChangeAspect="1"/>
          </p:cNvPicPr>
          <p:nvPr userDrawn="1"/>
        </p:nvPicPr>
        <p:blipFill rotWithShape="1">
          <a:blip r:embed="rId3"/>
          <a:srcRect l="-4606" t="49360" r="68851" b="45400"/>
          <a:stretch/>
        </p:blipFill>
        <p:spPr>
          <a:xfrm>
            <a:off x="131977" y="323389"/>
            <a:ext cx="2780907" cy="812754"/>
          </a:xfrm>
          <a:prstGeom prst="rect">
            <a:avLst/>
          </a:prstGeom>
        </p:spPr>
      </p:pic>
      <p:grpSp>
        <p:nvGrpSpPr>
          <p:cNvPr id="17" name="Group 16">
            <a:extLst>
              <a:ext uri="{FF2B5EF4-FFF2-40B4-BE49-F238E27FC236}">
                <a16:creationId xmlns:a16="http://schemas.microsoft.com/office/drawing/2014/main" id="{A83BEE6D-49FB-440F-98D5-CB1C44202049}"/>
              </a:ext>
            </a:extLst>
          </p:cNvPr>
          <p:cNvGrpSpPr/>
          <p:nvPr userDrawn="1"/>
        </p:nvGrpSpPr>
        <p:grpSpPr>
          <a:xfrm>
            <a:off x="5557919" y="4760536"/>
            <a:ext cx="5618375" cy="1980506"/>
            <a:chOff x="5557919" y="4760536"/>
            <a:chExt cx="5618375" cy="1980506"/>
          </a:xfrm>
        </p:grpSpPr>
        <p:pic>
          <p:nvPicPr>
            <p:cNvPr id="8" name="Picture 7">
              <a:extLst>
                <a:ext uri="{FF2B5EF4-FFF2-40B4-BE49-F238E27FC236}">
                  <a16:creationId xmlns:a16="http://schemas.microsoft.com/office/drawing/2014/main" id="{2320B6F8-8E52-F940-BA78-A0A2B78F1B1F}"/>
                </a:ext>
              </a:extLst>
            </p:cNvPr>
            <p:cNvPicPr>
              <a:picLocks noChangeAspect="1"/>
            </p:cNvPicPr>
            <p:nvPr userDrawn="1"/>
          </p:nvPicPr>
          <p:blipFill rotWithShape="1">
            <a:blip r:embed="rId3"/>
            <a:srcRect l="32480" t="77968" r="-4719" b="9263"/>
            <a:stretch/>
          </p:blipFill>
          <p:spPr>
            <a:xfrm>
              <a:off x="5557919" y="4760536"/>
              <a:ext cx="5618375" cy="1980506"/>
            </a:xfrm>
            <a:prstGeom prst="rect">
              <a:avLst/>
            </a:prstGeom>
          </p:spPr>
        </p:pic>
        <p:sp>
          <p:nvSpPr>
            <p:cNvPr id="16" name="Rectangle 15">
              <a:extLst>
                <a:ext uri="{FF2B5EF4-FFF2-40B4-BE49-F238E27FC236}">
                  <a16:creationId xmlns:a16="http://schemas.microsoft.com/office/drawing/2014/main" id="{3637A5EF-1CCA-4630-996C-77608B56F8B3}"/>
                </a:ext>
              </a:extLst>
            </p:cNvPr>
            <p:cNvSpPr/>
            <p:nvPr userDrawn="1"/>
          </p:nvSpPr>
          <p:spPr>
            <a:xfrm>
              <a:off x="6748272" y="4837176"/>
              <a:ext cx="4361688" cy="9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14">
            <a:extLst>
              <a:ext uri="{FF2B5EF4-FFF2-40B4-BE49-F238E27FC236}">
                <a16:creationId xmlns:a16="http://schemas.microsoft.com/office/drawing/2014/main" id="{D6B6C16E-6CB1-4D84-B65E-7BE162FA3C70}"/>
              </a:ext>
            </a:extLst>
          </p:cNvPr>
          <p:cNvSpPr>
            <a:spLocks noGrp="1"/>
          </p:cNvSpPr>
          <p:nvPr>
            <p:ph type="pic" sz="quarter" idx="12" hasCustomPrompt="1"/>
          </p:nvPr>
        </p:nvSpPr>
        <p:spPr>
          <a:xfrm>
            <a:off x="6953175" y="404813"/>
            <a:ext cx="4833937" cy="5197475"/>
          </a:xfrm>
          <a:prstGeom prst="rect">
            <a:avLst/>
          </a:prstGeom>
        </p:spPr>
        <p:txBody>
          <a:bodyPr/>
          <a:lstStyle>
            <a:lvl1pPr>
              <a:defRPr sz="1400"/>
            </a:lvl1pPr>
          </a:lstStyle>
          <a:p>
            <a:r>
              <a:rPr lang="en-US" dirty="0"/>
              <a:t>Click icon to add image</a:t>
            </a:r>
          </a:p>
        </p:txBody>
      </p:sp>
    </p:spTree>
    <p:extLst>
      <p:ext uri="{BB962C8B-B14F-4D97-AF65-F5344CB8AC3E}">
        <p14:creationId xmlns:p14="http://schemas.microsoft.com/office/powerpoint/2010/main" val="3608423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two imag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6506097"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6506097"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9" name="Picture 8">
            <a:extLst>
              <a:ext uri="{FF2B5EF4-FFF2-40B4-BE49-F238E27FC236}">
                <a16:creationId xmlns:a16="http://schemas.microsoft.com/office/drawing/2014/main" id="{9BF95770-577E-2F4F-90B8-2401D9014C37}"/>
              </a:ext>
            </a:extLst>
          </p:cNvPr>
          <p:cNvPicPr>
            <a:picLocks noChangeAspect="1"/>
          </p:cNvPicPr>
          <p:nvPr/>
        </p:nvPicPr>
        <p:blipFill rotWithShape="1">
          <a:blip r:embed="rId3"/>
          <a:srcRect l="-4606" t="49360" r="68851" b="45400"/>
          <a:stretch/>
        </p:blipFill>
        <p:spPr>
          <a:xfrm>
            <a:off x="131977" y="323389"/>
            <a:ext cx="2780907" cy="812754"/>
          </a:xfrm>
          <a:prstGeom prst="rect">
            <a:avLst/>
          </a:prstGeom>
        </p:spPr>
      </p:pic>
      <p:pic>
        <p:nvPicPr>
          <p:cNvPr id="16" name="Picture 15">
            <a:extLst>
              <a:ext uri="{FF2B5EF4-FFF2-40B4-BE49-F238E27FC236}">
                <a16:creationId xmlns:a16="http://schemas.microsoft.com/office/drawing/2014/main" id="{71B7D4E7-3C73-7A4A-946D-63804544EC4C}"/>
              </a:ext>
            </a:extLst>
          </p:cNvPr>
          <p:cNvPicPr>
            <a:picLocks noChangeAspect="1"/>
          </p:cNvPicPr>
          <p:nvPr/>
        </p:nvPicPr>
        <p:blipFill rotWithShape="1">
          <a:blip r:embed="rId3"/>
          <a:srcRect l="52634" t="78297" r="1" b="10595"/>
          <a:stretch/>
        </p:blipFill>
        <p:spPr>
          <a:xfrm>
            <a:off x="8080513" y="4811775"/>
            <a:ext cx="3683888" cy="1722838"/>
          </a:xfrm>
          <a:prstGeom prst="rect">
            <a:avLst/>
          </a:prstGeom>
        </p:spPr>
      </p:pic>
      <p:pic>
        <p:nvPicPr>
          <p:cNvPr id="11" name="Picture 10">
            <a:extLst>
              <a:ext uri="{FF2B5EF4-FFF2-40B4-BE49-F238E27FC236}">
                <a16:creationId xmlns:a16="http://schemas.microsoft.com/office/drawing/2014/main" id="{4E0CDDDD-6F87-BF44-8B03-FC4E347C60AE}"/>
              </a:ext>
            </a:extLst>
          </p:cNvPr>
          <p:cNvPicPr>
            <a:picLocks noChangeAspect="1"/>
          </p:cNvPicPr>
          <p:nvPr/>
        </p:nvPicPr>
        <p:blipFill rotWithShape="1">
          <a:blip r:embed="rId3"/>
          <a:srcRect l="37923" t="71919" r="51711" b="23057"/>
          <a:stretch/>
        </p:blipFill>
        <p:spPr>
          <a:xfrm>
            <a:off x="6936377" y="3822520"/>
            <a:ext cx="806206" cy="779297"/>
          </a:xfrm>
          <a:prstGeom prst="rect">
            <a:avLst/>
          </a:prstGeom>
        </p:spPr>
      </p:pic>
      <p:sp>
        <p:nvSpPr>
          <p:cNvPr id="21" name="Picture Placeholder 7">
            <a:extLst>
              <a:ext uri="{FF2B5EF4-FFF2-40B4-BE49-F238E27FC236}">
                <a16:creationId xmlns:a16="http://schemas.microsoft.com/office/drawing/2014/main" id="{A52323EE-F917-4344-990B-84E13A1D887E}"/>
              </a:ext>
            </a:extLst>
          </p:cNvPr>
          <p:cNvSpPr>
            <a:spLocks noGrp="1"/>
          </p:cNvSpPr>
          <p:nvPr>
            <p:ph type="pic" sz="quarter" idx="12" hasCustomPrompt="1"/>
          </p:nvPr>
        </p:nvSpPr>
        <p:spPr>
          <a:xfrm>
            <a:off x="7875588" y="452438"/>
            <a:ext cx="4316412" cy="4270375"/>
          </a:xfrm>
          <a:prstGeom prst="rect">
            <a:avLst/>
          </a:prstGeom>
        </p:spPr>
        <p:txBody>
          <a:bodyPr/>
          <a:lstStyle>
            <a:lvl1pPr marL="0" indent="0">
              <a:buNone/>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image</a:t>
            </a:r>
          </a:p>
        </p:txBody>
      </p:sp>
      <p:sp>
        <p:nvSpPr>
          <p:cNvPr id="23" name="Picture Placeholder 21">
            <a:extLst>
              <a:ext uri="{FF2B5EF4-FFF2-40B4-BE49-F238E27FC236}">
                <a16:creationId xmlns:a16="http://schemas.microsoft.com/office/drawing/2014/main" id="{2EAF4550-BE04-4D85-8140-CAEE531D6063}"/>
              </a:ext>
            </a:extLst>
          </p:cNvPr>
          <p:cNvSpPr>
            <a:spLocks noGrp="1"/>
          </p:cNvSpPr>
          <p:nvPr>
            <p:ph type="pic" sz="quarter" idx="13" hasCustomPrompt="1"/>
          </p:nvPr>
        </p:nvSpPr>
        <p:spPr>
          <a:xfrm>
            <a:off x="5722938" y="4722813"/>
            <a:ext cx="2152650" cy="1722437"/>
          </a:xfrm>
          <a:prstGeom prst="rect">
            <a:avLst/>
          </a:prstGeom>
        </p:spPr>
        <p:txBody>
          <a:bodyPr/>
          <a:lstStyle>
            <a:lvl1pPr marL="0" indent="0">
              <a:buNone/>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image</a:t>
            </a:r>
          </a:p>
        </p:txBody>
      </p:sp>
    </p:spTree>
    <p:extLst>
      <p:ext uri="{BB962C8B-B14F-4D97-AF65-F5344CB8AC3E}">
        <p14:creationId xmlns:p14="http://schemas.microsoft.com/office/powerpoint/2010/main" val="320694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knowledgement of Countr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301E3A-AEBD-1049-9450-8220EE1A20E1}"/>
              </a:ext>
            </a:extLst>
          </p:cNvPr>
          <p:cNvPicPr>
            <a:picLocks noChangeAspect="1"/>
          </p:cNvPicPr>
          <p:nvPr userDrawn="1"/>
        </p:nvPicPr>
        <p:blipFill rotWithShape="1">
          <a:blip r:embed="rId2"/>
          <a:srcRect l="30498" t="84569" r="1" b="10595"/>
          <a:stretch/>
        </p:blipFill>
        <p:spPr>
          <a:xfrm>
            <a:off x="6358878" y="5784573"/>
            <a:ext cx="5405523" cy="750039"/>
          </a:xfrm>
          <a:prstGeom prst="rect">
            <a:avLst/>
          </a:prstGeom>
        </p:spPr>
      </p:pic>
      <p:pic>
        <p:nvPicPr>
          <p:cNvPr id="11" name="Picture 10">
            <a:extLst>
              <a:ext uri="{FF2B5EF4-FFF2-40B4-BE49-F238E27FC236}">
                <a16:creationId xmlns:a16="http://schemas.microsoft.com/office/drawing/2014/main" id="{690B0078-646E-0A42-AFBD-3E03F49122A2}"/>
              </a:ext>
            </a:extLst>
          </p:cNvPr>
          <p:cNvPicPr>
            <a:picLocks noChangeAspect="1"/>
          </p:cNvPicPr>
          <p:nvPr/>
        </p:nvPicPr>
        <p:blipFill rotWithShape="1">
          <a:blip r:embed="rId2"/>
          <a:srcRect l="-4606" t="49360" r="68851" b="45400"/>
          <a:stretch/>
        </p:blipFill>
        <p:spPr>
          <a:xfrm>
            <a:off x="131977" y="323389"/>
            <a:ext cx="2780907" cy="812754"/>
          </a:xfrm>
          <a:prstGeom prst="rect">
            <a:avLst/>
          </a:prstGeom>
        </p:spPr>
      </p:pic>
      <p:sp>
        <p:nvSpPr>
          <p:cNvPr id="2" name="TextBox 1">
            <a:extLst>
              <a:ext uri="{FF2B5EF4-FFF2-40B4-BE49-F238E27FC236}">
                <a16:creationId xmlns:a16="http://schemas.microsoft.com/office/drawing/2014/main" id="{C2021D86-4D96-E542-A7AA-52E138A56A16}"/>
              </a:ext>
            </a:extLst>
          </p:cNvPr>
          <p:cNvSpPr txBox="1"/>
          <p:nvPr/>
        </p:nvSpPr>
        <p:spPr>
          <a:xfrm>
            <a:off x="427599" y="2792273"/>
            <a:ext cx="4592809" cy="2708434"/>
          </a:xfrm>
          <a:prstGeom prst="rect">
            <a:avLst/>
          </a:prstGeom>
          <a:noFill/>
        </p:spPr>
        <p:txBody>
          <a:bodyPr wrap="square" rtlCol="0">
            <a:spAutoFit/>
          </a:bodyPr>
          <a:lstStyle/>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respectfully acknowledge the </a:t>
            </a:r>
            <a:r>
              <a:rPr lang="en-GB" sz="1000" b="0" i="0" dirty="0" err="1">
                <a:latin typeface="Open Sans Light" panose="020B0306030504020204" pitchFamily="34" charset="0"/>
                <a:ea typeface="Open Sans Light" panose="020B0306030504020204" pitchFamily="34" charset="0"/>
                <a:cs typeface="Open Sans Light" panose="020B0306030504020204" pitchFamily="34" charset="0"/>
              </a:rPr>
              <a:t>Wurundjeri</a:t>
            </a:r>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 People of the Kulin Nation, who are the Traditional Owners of the land on which Swinburne’s Australian campuses are located in Melbourne’s east and outer-east, and pay our respect to their Elders past, present and emerging.</a:t>
            </a:r>
          </a:p>
          <a:p>
            <a:endParaRPr lang="en-GB" sz="1000" b="0" i="0" dirty="0">
              <a:latin typeface="Open Sans Light" panose="020B0306030504020204" pitchFamily="34" charset="0"/>
              <a:ea typeface="Open Sans Light" panose="020B0306030504020204" pitchFamily="34" charset="0"/>
              <a:cs typeface="Open Sans Light" panose="020B0306030504020204" pitchFamily="34" charset="0"/>
            </a:endParaRPr>
          </a:p>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are honoured to recognise our connection to </a:t>
            </a:r>
            <a:r>
              <a:rPr lang="en-GB" sz="1000" b="0" i="0" dirty="0" err="1">
                <a:latin typeface="Open Sans Light" panose="020B0306030504020204" pitchFamily="34" charset="0"/>
                <a:ea typeface="Open Sans Light" panose="020B0306030504020204" pitchFamily="34" charset="0"/>
                <a:cs typeface="Open Sans Light" panose="020B0306030504020204" pitchFamily="34" charset="0"/>
              </a:rPr>
              <a:t>Wurundjeri</a:t>
            </a:r>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 Country, history, culture, and spirituality through these locations, and strive to ensure that we operate in a manner that respects and honours the Elders and Ancestors of these lands.</a:t>
            </a:r>
          </a:p>
          <a:p>
            <a:endParaRPr lang="en-GB" sz="1000" b="0" i="0" dirty="0">
              <a:latin typeface="Open Sans Light" panose="020B0306030504020204" pitchFamily="34" charset="0"/>
              <a:ea typeface="Open Sans Light" panose="020B0306030504020204" pitchFamily="34" charset="0"/>
              <a:cs typeface="Open Sans Light" panose="020B0306030504020204" pitchFamily="34" charset="0"/>
            </a:endParaRPr>
          </a:p>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also respectfully acknowledge Swinburne’s Aboriginal and Torres Strait Islander staff, students, alumni, partners and visitors.</a:t>
            </a:r>
          </a:p>
          <a:p>
            <a:endParaRPr lang="en-GB" sz="1000" b="0" i="0" dirty="0">
              <a:latin typeface="Open Sans Light" panose="020B0306030504020204" pitchFamily="34" charset="0"/>
              <a:ea typeface="Open Sans Light" panose="020B0306030504020204" pitchFamily="34" charset="0"/>
              <a:cs typeface="Open Sans Light" panose="020B0306030504020204" pitchFamily="34" charset="0"/>
            </a:endParaRPr>
          </a:p>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also acknowledge and respect the Traditional Owners of lands across Australia, their Elders, Ancestors, cultures, and heritage, and recognise the continuing sovereignties of all Aboriginal and Torres Strait Islander Nations.</a:t>
            </a:r>
          </a:p>
          <a:p>
            <a:endParaRPr lang="en-US" sz="1000" b="0" i="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Box 12">
            <a:extLst>
              <a:ext uri="{FF2B5EF4-FFF2-40B4-BE49-F238E27FC236}">
                <a16:creationId xmlns:a16="http://schemas.microsoft.com/office/drawing/2014/main" id="{553F0F09-72F3-3441-9402-E373F8E5EB3F}"/>
              </a:ext>
            </a:extLst>
          </p:cNvPr>
          <p:cNvSpPr txBox="1"/>
          <p:nvPr/>
        </p:nvSpPr>
        <p:spPr>
          <a:xfrm>
            <a:off x="434508" y="1858410"/>
            <a:ext cx="5661492" cy="523220"/>
          </a:xfrm>
          <a:prstGeom prst="rect">
            <a:avLst/>
          </a:prstGeom>
          <a:noFill/>
        </p:spPr>
        <p:txBody>
          <a:bodyPr wrap="square" rtlCol="0">
            <a:spAutoFit/>
          </a:bodyPr>
          <a:lstStyle/>
          <a:p>
            <a:r>
              <a:rPr lang="en-US" sz="2800" b="0" i="0" dirty="0">
                <a:latin typeface="Barlow Light" pitchFamily="2" charset="77"/>
                <a:ea typeface="DIN 2014 Light" panose="020B0404020202020204" pitchFamily="34" charset="77"/>
              </a:rPr>
              <a:t>Acknowledgement of Country</a:t>
            </a:r>
          </a:p>
        </p:txBody>
      </p:sp>
      <p:pic>
        <p:nvPicPr>
          <p:cNvPr id="7" name="Picture 6">
            <a:extLst>
              <a:ext uri="{FF2B5EF4-FFF2-40B4-BE49-F238E27FC236}">
                <a16:creationId xmlns:a16="http://schemas.microsoft.com/office/drawing/2014/main" id="{93A067CD-E520-DC4D-B83A-C56E5FCC5470}"/>
              </a:ext>
            </a:extLst>
          </p:cNvPr>
          <p:cNvPicPr>
            <a:picLocks noChangeAspect="1"/>
          </p:cNvPicPr>
          <p:nvPr userDrawn="1"/>
        </p:nvPicPr>
        <p:blipFill rotWithShape="1">
          <a:blip r:embed="rId3"/>
          <a:srcRect l="14921" t="28383" r="14498" b="18249"/>
          <a:stretch/>
        </p:blipFill>
        <p:spPr>
          <a:xfrm>
            <a:off x="7434470" y="404038"/>
            <a:ext cx="4757530" cy="5198999"/>
          </a:xfrm>
          <a:prstGeom prst="rect">
            <a:avLst/>
          </a:prstGeom>
        </p:spPr>
      </p:pic>
      <p:pic>
        <p:nvPicPr>
          <p:cNvPr id="8" name="Picture 7">
            <a:extLst>
              <a:ext uri="{FF2B5EF4-FFF2-40B4-BE49-F238E27FC236}">
                <a16:creationId xmlns:a16="http://schemas.microsoft.com/office/drawing/2014/main" id="{3C35ED88-E76B-A544-B183-904F87143897}"/>
              </a:ext>
            </a:extLst>
          </p:cNvPr>
          <p:cNvPicPr>
            <a:picLocks noChangeAspect="1"/>
          </p:cNvPicPr>
          <p:nvPr userDrawn="1"/>
        </p:nvPicPr>
        <p:blipFill rotWithShape="1">
          <a:blip r:embed="rId2"/>
          <a:srcRect l="30498" t="79189" r="57973" b="15495"/>
          <a:stretch/>
        </p:blipFill>
        <p:spPr>
          <a:xfrm>
            <a:off x="6358878" y="4950069"/>
            <a:ext cx="896687" cy="824566"/>
          </a:xfrm>
          <a:prstGeom prst="rect">
            <a:avLst/>
          </a:prstGeom>
        </p:spPr>
      </p:pic>
    </p:spTree>
    <p:extLst>
      <p:ext uri="{BB962C8B-B14F-4D97-AF65-F5344CB8AC3E}">
        <p14:creationId xmlns:p14="http://schemas.microsoft.com/office/powerpoint/2010/main" val="531941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A883F-D7EF-994A-8C0A-250C680E9DAC}"/>
              </a:ext>
            </a:extLst>
          </p:cNvPr>
          <p:cNvPicPr>
            <a:picLocks noChangeAspect="1"/>
          </p:cNvPicPr>
          <p:nvPr userDrawn="1"/>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7C9E8C4A-1C6F-0847-BF94-B8F6F086A0C5}"/>
              </a:ext>
            </a:extLst>
          </p:cNvPr>
          <p:cNvSpPr>
            <a:spLocks noGrp="1"/>
          </p:cNvSpPr>
          <p:nvPr>
            <p:ph type="ctrTitle" hasCustomPrompt="1"/>
          </p:nvPr>
        </p:nvSpPr>
        <p:spPr>
          <a:xfrm>
            <a:off x="430280" y="1869344"/>
            <a:ext cx="5413929" cy="1781257"/>
          </a:xfrm>
          <a:prstGeom prst="rect">
            <a:avLst/>
          </a:prstGeom>
        </p:spPr>
        <p:txBody>
          <a:bodyPr wrap="square" anchor="t" anchorCtr="0">
            <a:spAutoFit/>
          </a:bodyPr>
          <a:lstStyle>
            <a:lvl1pPr algn="l">
              <a:lnSpc>
                <a:spcPct val="10000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section title</a:t>
            </a:r>
          </a:p>
        </p:txBody>
      </p:sp>
      <p:pic>
        <p:nvPicPr>
          <p:cNvPr id="9" name="Picture 8">
            <a:extLst>
              <a:ext uri="{FF2B5EF4-FFF2-40B4-BE49-F238E27FC236}">
                <a16:creationId xmlns:a16="http://schemas.microsoft.com/office/drawing/2014/main" id="{96CB0E58-519D-1C4A-9758-18D74E94D9C4}"/>
              </a:ext>
            </a:extLst>
          </p:cNvPr>
          <p:cNvPicPr>
            <a:picLocks noChangeAspect="1"/>
          </p:cNvPicPr>
          <p:nvPr userDrawn="1"/>
        </p:nvPicPr>
        <p:blipFill rotWithShape="1">
          <a:blip r:embed="rId3"/>
          <a:srcRect l="52909" t="68124" r="2" b="12204"/>
          <a:stretch/>
        </p:blipFill>
        <p:spPr>
          <a:xfrm>
            <a:off x="8102009" y="3233854"/>
            <a:ext cx="3662391" cy="3051199"/>
          </a:xfrm>
          <a:prstGeom prst="rect">
            <a:avLst/>
          </a:prstGeom>
        </p:spPr>
      </p:pic>
      <p:pic>
        <p:nvPicPr>
          <p:cNvPr id="10" name="Picture 9">
            <a:extLst>
              <a:ext uri="{FF2B5EF4-FFF2-40B4-BE49-F238E27FC236}">
                <a16:creationId xmlns:a16="http://schemas.microsoft.com/office/drawing/2014/main" id="{A25B9D3D-C254-FE4D-B97F-D0D03F4FA938}"/>
              </a:ext>
            </a:extLst>
          </p:cNvPr>
          <p:cNvPicPr>
            <a:picLocks noChangeAspect="1"/>
          </p:cNvPicPr>
          <p:nvPr userDrawn="1"/>
        </p:nvPicPr>
        <p:blipFill rotWithShape="1">
          <a:blip r:embed="rId3"/>
          <a:srcRect l="3874" t="49360" r="52758" b="42026"/>
          <a:stretch/>
        </p:blipFill>
        <p:spPr>
          <a:xfrm>
            <a:off x="271667" y="323388"/>
            <a:ext cx="3372988" cy="1336079"/>
          </a:xfrm>
          <a:prstGeom prst="rect">
            <a:avLst/>
          </a:prstGeom>
        </p:spPr>
      </p:pic>
      <p:sp>
        <p:nvSpPr>
          <p:cNvPr id="14" name="Rectangle 13">
            <a:extLst>
              <a:ext uri="{FF2B5EF4-FFF2-40B4-BE49-F238E27FC236}">
                <a16:creationId xmlns:a16="http://schemas.microsoft.com/office/drawing/2014/main" id="{CF0FB895-CEDF-407A-8EBB-D14839C388BA}"/>
              </a:ext>
            </a:extLst>
          </p:cNvPr>
          <p:cNvSpPr/>
          <p:nvPr userDrawn="1"/>
        </p:nvSpPr>
        <p:spPr>
          <a:xfrm>
            <a:off x="8287473" y="6445667"/>
            <a:ext cx="3476927" cy="412333"/>
          </a:xfrm>
          <a:prstGeom prst="rect">
            <a:avLst/>
          </a:pr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33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9687755"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userDrawn="1"/>
        </p:nvPicPr>
        <p:blipFill rotWithShape="1">
          <a:blip r:embed="rId2"/>
          <a:srcRect l="79226" t="68124" r="1" b="10595"/>
          <a:stretch/>
        </p:blipFill>
        <p:spPr>
          <a:xfrm>
            <a:off x="10260623" y="211344"/>
            <a:ext cx="1615638" cy="3300759"/>
          </a:xfrm>
          <a:prstGeom prst="rect">
            <a:avLst/>
          </a:prstGeom>
        </p:spPr>
      </p:pic>
      <p:pic>
        <p:nvPicPr>
          <p:cNvPr id="9" name="Picture 8">
            <a:extLst>
              <a:ext uri="{FF2B5EF4-FFF2-40B4-BE49-F238E27FC236}">
                <a16:creationId xmlns:a16="http://schemas.microsoft.com/office/drawing/2014/main" id="{294273B4-A5A6-EE41-BD37-13F7331B8F52}"/>
              </a:ext>
            </a:extLst>
          </p:cNvPr>
          <p:cNvPicPr>
            <a:picLocks noChangeAspect="1"/>
          </p:cNvPicPr>
          <p:nvPr userDrawn="1"/>
        </p:nvPicPr>
        <p:blipFill>
          <a:blip r:embed="rId3"/>
          <a:stretch>
            <a:fillRect/>
          </a:stretch>
        </p:blipFill>
        <p:spPr>
          <a:xfrm>
            <a:off x="10886515" y="6104792"/>
            <a:ext cx="989746" cy="480318"/>
          </a:xfrm>
          <a:prstGeom prst="rect">
            <a:avLst/>
          </a:prstGeom>
          <a:ln w="6350">
            <a:noFill/>
          </a:ln>
        </p:spPr>
      </p:pic>
      <p:sp>
        <p:nvSpPr>
          <p:cNvPr id="12" name="Subtitle 2">
            <a:extLst>
              <a:ext uri="{FF2B5EF4-FFF2-40B4-BE49-F238E27FC236}">
                <a16:creationId xmlns:a16="http://schemas.microsoft.com/office/drawing/2014/main" id="{4611B57F-60E4-BF40-AC95-C9DB86A26E2D}"/>
              </a:ext>
            </a:extLst>
          </p:cNvPr>
          <p:cNvSpPr>
            <a:spLocks noGrp="1"/>
          </p:cNvSpPr>
          <p:nvPr>
            <p:ph type="subTitle" idx="1" hasCustomPrompt="1"/>
          </p:nvPr>
        </p:nvSpPr>
        <p:spPr>
          <a:xfrm>
            <a:off x="430280" y="2247150"/>
            <a:ext cx="9687754"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
        <p:nvSpPr>
          <p:cNvPr id="5" name="Text Placeholder 4">
            <a:extLst>
              <a:ext uri="{FF2B5EF4-FFF2-40B4-BE49-F238E27FC236}">
                <a16:creationId xmlns:a16="http://schemas.microsoft.com/office/drawing/2014/main" id="{9241AB50-6DF5-0046-88B5-CCF309E40D51}"/>
              </a:ext>
            </a:extLst>
          </p:cNvPr>
          <p:cNvSpPr>
            <a:spLocks noGrp="1"/>
          </p:cNvSpPr>
          <p:nvPr>
            <p:ph type="body" sz="quarter" idx="10" hasCustomPrompt="1"/>
          </p:nvPr>
        </p:nvSpPr>
        <p:spPr>
          <a:xfrm>
            <a:off x="430280" y="1508852"/>
            <a:ext cx="9687754"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Click to edit subhead</a:t>
            </a:r>
          </a:p>
        </p:txBody>
      </p:sp>
      <p:sp>
        <p:nvSpPr>
          <p:cNvPr id="8" name="Text Placeholder 7">
            <a:extLst>
              <a:ext uri="{FF2B5EF4-FFF2-40B4-BE49-F238E27FC236}">
                <a16:creationId xmlns:a16="http://schemas.microsoft.com/office/drawing/2014/main" id="{D59D4BD1-E32E-4B45-9EE2-0025BDBB56AB}"/>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Tree>
    <p:extLst>
      <p:ext uri="{BB962C8B-B14F-4D97-AF65-F5344CB8AC3E}">
        <p14:creationId xmlns:p14="http://schemas.microsoft.com/office/powerpoint/2010/main" val="1749112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ody slide one imag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3143AD1-9D72-DE4B-8F1E-2D6B178E53FC}"/>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pic>
        <p:nvPicPr>
          <p:cNvPr id="9" name="Picture 8">
            <a:extLst>
              <a:ext uri="{FF2B5EF4-FFF2-40B4-BE49-F238E27FC236}">
                <a16:creationId xmlns:a16="http://schemas.microsoft.com/office/drawing/2014/main" id="{492117D9-7D31-CF43-ADFD-F98B62BD9934}"/>
              </a:ext>
            </a:extLst>
          </p:cNvPr>
          <p:cNvPicPr>
            <a:picLocks noChangeAspect="1"/>
          </p:cNvPicPr>
          <p:nvPr userDrawn="1"/>
        </p:nvPicPr>
        <p:blipFill rotWithShape="1">
          <a:blip r:embed="rId3"/>
          <a:srcRect l="47527" t="78481" r="2" b="14827"/>
          <a:stretch/>
        </p:blipFill>
        <p:spPr>
          <a:xfrm>
            <a:off x="7683335" y="4840357"/>
            <a:ext cx="4081066" cy="1037930"/>
          </a:xfrm>
          <a:prstGeom prst="rect">
            <a:avLst/>
          </a:prstGeom>
        </p:spPr>
      </p:pic>
      <p:sp>
        <p:nvSpPr>
          <p:cNvPr id="10" name="Title 1">
            <a:extLst>
              <a:ext uri="{FF2B5EF4-FFF2-40B4-BE49-F238E27FC236}">
                <a16:creationId xmlns:a16="http://schemas.microsoft.com/office/drawing/2014/main" id="{6086E4EA-34C8-E244-8CAB-C02FEF4020AE}"/>
              </a:ext>
            </a:extLst>
          </p:cNvPr>
          <p:cNvSpPr>
            <a:spLocks noGrp="1"/>
          </p:cNvSpPr>
          <p:nvPr>
            <p:ph type="ctrTitle" hasCustomPrompt="1"/>
          </p:nvPr>
        </p:nvSpPr>
        <p:spPr>
          <a:xfrm>
            <a:off x="430280" y="449927"/>
            <a:ext cx="6904799"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13" name="Subtitle 2">
            <a:extLst>
              <a:ext uri="{FF2B5EF4-FFF2-40B4-BE49-F238E27FC236}">
                <a16:creationId xmlns:a16="http://schemas.microsoft.com/office/drawing/2014/main" id="{1AE31527-290E-A24C-AA95-FA74345F0FD2}"/>
              </a:ext>
            </a:extLst>
          </p:cNvPr>
          <p:cNvSpPr>
            <a:spLocks noGrp="1"/>
          </p:cNvSpPr>
          <p:nvPr>
            <p:ph type="subTitle" idx="1" hasCustomPrompt="1"/>
          </p:nvPr>
        </p:nvSpPr>
        <p:spPr>
          <a:xfrm>
            <a:off x="430280" y="2247150"/>
            <a:ext cx="6904798"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
        <p:nvSpPr>
          <p:cNvPr id="14" name="Text Placeholder 4">
            <a:extLst>
              <a:ext uri="{FF2B5EF4-FFF2-40B4-BE49-F238E27FC236}">
                <a16:creationId xmlns:a16="http://schemas.microsoft.com/office/drawing/2014/main" id="{E259A720-FEE8-5141-B4A1-A0D410B4C308}"/>
              </a:ext>
            </a:extLst>
          </p:cNvPr>
          <p:cNvSpPr>
            <a:spLocks noGrp="1"/>
          </p:cNvSpPr>
          <p:nvPr>
            <p:ph type="body" sz="quarter" idx="10" hasCustomPrompt="1"/>
          </p:nvPr>
        </p:nvSpPr>
        <p:spPr>
          <a:xfrm>
            <a:off x="430280" y="1508852"/>
            <a:ext cx="6904798"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Click to edit subhead</a:t>
            </a:r>
          </a:p>
        </p:txBody>
      </p:sp>
      <p:sp>
        <p:nvSpPr>
          <p:cNvPr id="15" name="Text Placeholder 7">
            <a:extLst>
              <a:ext uri="{FF2B5EF4-FFF2-40B4-BE49-F238E27FC236}">
                <a16:creationId xmlns:a16="http://schemas.microsoft.com/office/drawing/2014/main" id="{198469BC-0212-0841-B9E2-4583B2ABE91D}"/>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
        <p:nvSpPr>
          <p:cNvPr id="16" name="Picture Placeholder 2">
            <a:extLst>
              <a:ext uri="{FF2B5EF4-FFF2-40B4-BE49-F238E27FC236}">
                <a16:creationId xmlns:a16="http://schemas.microsoft.com/office/drawing/2014/main" id="{04CD2C42-FE07-4F3E-B6EF-9DF80CF9FEA7}"/>
              </a:ext>
            </a:extLst>
          </p:cNvPr>
          <p:cNvSpPr>
            <a:spLocks noGrp="1"/>
          </p:cNvSpPr>
          <p:nvPr>
            <p:ph type="pic" sz="quarter" idx="12" hasCustomPrompt="1"/>
          </p:nvPr>
        </p:nvSpPr>
        <p:spPr>
          <a:xfrm>
            <a:off x="7875588" y="449263"/>
            <a:ext cx="4316412" cy="4273550"/>
          </a:xfrm>
          <a:prstGeom prst="rect">
            <a:avLst/>
          </a:prstGeom>
        </p:spPr>
        <p:txBody>
          <a:bodyPr/>
          <a:lstStyle>
            <a:lvl1pPr marL="0" indent="0">
              <a:buNone/>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image</a:t>
            </a:r>
          </a:p>
        </p:txBody>
      </p:sp>
    </p:spTree>
    <p:extLst>
      <p:ext uri="{BB962C8B-B14F-4D97-AF65-F5344CB8AC3E}">
        <p14:creationId xmlns:p14="http://schemas.microsoft.com/office/powerpoint/2010/main" val="3941366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2.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0685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5" r:id="rId19"/>
    <p:sldLayoutId id="2147483761"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AU"/>
              <a:t>Click to edit Master title style</a:t>
            </a:r>
            <a:endParaRPr kumimoji="0" lang="en-US"/>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4/14/2023</a:t>
            </a:fld>
            <a:endParaRPr lang="en-US" dirty="0"/>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extLst>
      <p:ext uri="{BB962C8B-B14F-4D97-AF65-F5344CB8AC3E}">
        <p14:creationId xmlns:p14="http://schemas.microsoft.com/office/powerpoint/2010/main" val="77688322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hdr="0" ft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36.wmf"/></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jpeg"/><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video" Target="https://www.youtube.com/embed/iR94yjZrYR4?feature=oembed" TargetMode="Externa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2.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William_Gibson" TargetMode="External"/><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5D8399DC-BBD6-EE7B-EFE6-3F9E943A8390}"/>
              </a:ext>
            </a:extLst>
          </p:cNvPr>
          <p:cNvPicPr>
            <a:picLocks noChangeAspect="1"/>
          </p:cNvPicPr>
          <p:nvPr/>
        </p:nvPicPr>
        <p:blipFill>
          <a:blip r:embed="rId2"/>
          <a:stretch>
            <a:fillRect/>
          </a:stretch>
        </p:blipFill>
        <p:spPr>
          <a:xfrm>
            <a:off x="0" y="-4496"/>
            <a:ext cx="12192000" cy="6862496"/>
          </a:xfrm>
          <a:prstGeom prst="rect">
            <a:avLst/>
          </a:prstGeom>
        </p:spPr>
      </p:pic>
      <p:sp>
        <p:nvSpPr>
          <p:cNvPr id="12" name="Text Placeholder 3">
            <a:extLst>
              <a:ext uri="{FF2B5EF4-FFF2-40B4-BE49-F238E27FC236}">
                <a16:creationId xmlns:a16="http://schemas.microsoft.com/office/drawing/2014/main" id="{9D907883-62B6-4176-B541-3D82B3CC9DBD}"/>
              </a:ext>
            </a:extLst>
          </p:cNvPr>
          <p:cNvSpPr txBox="1">
            <a:spLocks/>
          </p:cNvSpPr>
          <p:nvPr/>
        </p:nvSpPr>
        <p:spPr>
          <a:xfrm>
            <a:off x="1060450" y="2092966"/>
            <a:ext cx="10071099" cy="370305"/>
          </a:xfrm>
          <a:prstGeom prst="rect">
            <a:avLst/>
          </a:prstGeom>
        </p:spPr>
        <p:txBody>
          <a:bodyPr>
            <a:noAutofit/>
          </a:bodyPr>
          <a:lstStyle>
            <a:lvl1pPr marL="0" indent="0" algn="l" defTabSz="914400" rtl="0" eaLnBrk="1" latinLnBrk="0" hangingPunct="1">
              <a:lnSpc>
                <a:spcPct val="90000"/>
              </a:lnSpc>
              <a:spcBef>
                <a:spcPts val="1000"/>
              </a:spcBef>
              <a:buFontTx/>
              <a:buNone/>
              <a:defRPr sz="1400" b="1" i="0" kern="1200">
                <a:solidFill>
                  <a:srgbClr val="000000"/>
                </a:solidFill>
                <a:latin typeface="DIN 2014 Demi" panose="020B0504020202020204" pitchFamily="34" charset="77"/>
                <a:ea typeface="DIN 2014 Demi" panose="020B0504020202020204" pitchFamily="34" charset="77"/>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600"/>
              </a:spcBef>
            </a:pPr>
            <a:r>
              <a:rPr lang="en-US" sz="3200" b="0" dirty="0">
                <a:solidFill>
                  <a:schemeClr val="tx1"/>
                </a:solidFill>
                <a:highlight>
                  <a:srgbClr val="00FFFF"/>
                </a:highlight>
                <a:latin typeface="+mn-lt"/>
              </a:rPr>
              <a:t> INF20028 </a:t>
            </a:r>
          </a:p>
          <a:p>
            <a:pPr algn="ctr">
              <a:lnSpc>
                <a:spcPct val="100000"/>
              </a:lnSpc>
              <a:spcBef>
                <a:spcPts val="600"/>
              </a:spcBef>
            </a:pPr>
            <a:r>
              <a:rPr lang="en-US" sz="3200" b="0" dirty="0">
                <a:solidFill>
                  <a:schemeClr val="tx1"/>
                </a:solidFill>
                <a:highlight>
                  <a:srgbClr val="00FFFF"/>
                </a:highlight>
                <a:latin typeface="+mn-lt"/>
              </a:rPr>
              <a:t>Professional Capabilities for a Digital World</a:t>
            </a:r>
          </a:p>
          <a:p>
            <a:pPr algn="ctr">
              <a:lnSpc>
                <a:spcPct val="100000"/>
              </a:lnSpc>
              <a:spcBef>
                <a:spcPts val="600"/>
              </a:spcBef>
            </a:pPr>
            <a:endParaRPr lang="en-US" sz="3200" b="0" dirty="0">
              <a:solidFill>
                <a:schemeClr val="tx1"/>
              </a:solidFill>
              <a:highlight>
                <a:srgbClr val="00FFFF"/>
              </a:highlight>
              <a:latin typeface="+mn-lt"/>
            </a:endParaRPr>
          </a:p>
          <a:p>
            <a:pPr algn="ctr">
              <a:lnSpc>
                <a:spcPct val="100000"/>
              </a:lnSpc>
              <a:spcBef>
                <a:spcPts val="600"/>
              </a:spcBef>
            </a:pPr>
            <a:r>
              <a:rPr lang="en-US" sz="3200" b="0" dirty="0">
                <a:solidFill>
                  <a:schemeClr val="tx1"/>
                </a:solidFill>
                <a:highlight>
                  <a:srgbClr val="00FFFF"/>
                </a:highlight>
                <a:latin typeface="+mn-lt"/>
              </a:rPr>
              <a:t>Wicked Problems &amp; VUCA Worlds Module </a:t>
            </a:r>
          </a:p>
          <a:p>
            <a:pPr algn="ctr">
              <a:lnSpc>
                <a:spcPct val="100000"/>
              </a:lnSpc>
              <a:spcBef>
                <a:spcPts val="600"/>
              </a:spcBef>
            </a:pPr>
            <a:r>
              <a:rPr lang="en-US" sz="3200" b="0" dirty="0">
                <a:solidFill>
                  <a:schemeClr val="tx1"/>
                </a:solidFill>
                <a:highlight>
                  <a:srgbClr val="00FFFF"/>
                </a:highlight>
                <a:latin typeface="+mn-lt"/>
              </a:rPr>
              <a:t>Sense-making Classroom</a:t>
            </a:r>
          </a:p>
        </p:txBody>
      </p:sp>
    </p:spTree>
    <p:extLst>
      <p:ext uri="{BB962C8B-B14F-4D97-AF65-F5344CB8AC3E}">
        <p14:creationId xmlns:p14="http://schemas.microsoft.com/office/powerpoint/2010/main" val="2746212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VUCA Worlds</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79" y="1179606"/>
            <a:ext cx="10059921" cy="2217915"/>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u="none" strike="noStrike" kern="1200" cap="none" spc="0" normalizeH="0" baseline="0" noProof="0" dirty="0">
                <a:ln>
                  <a:noFill/>
                </a:ln>
                <a:solidFill>
                  <a:srgbClr val="000000"/>
                </a:solidFill>
                <a:effectLst/>
                <a:uLnTx/>
                <a:uFillTx/>
                <a:latin typeface="Open Sans Light"/>
                <a:ea typeface="+mn-ea"/>
                <a:cs typeface="Arial Narrow"/>
              </a:rPr>
              <a:t>Ultimately, VUCA helps us to realise that old ways of working cannot be relied upon</a:t>
            </a:r>
            <a:endParaRPr lang="en-US" sz="2000" dirty="0">
              <a:solidFill>
                <a:srgbClr val="000000"/>
              </a:solidFill>
              <a:latin typeface="Open Sans Light"/>
              <a:cs typeface="Arial Narrow"/>
            </a:endParaRP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u="none" strike="noStrike" kern="1200" cap="none" spc="0" normalizeH="0" baseline="0" noProof="0" dirty="0">
                <a:ln>
                  <a:noFill/>
                </a:ln>
                <a:solidFill>
                  <a:srgbClr val="000000"/>
                </a:solidFill>
                <a:effectLst/>
                <a:uLnTx/>
                <a:uFillTx/>
                <a:latin typeface="Open Sans Light"/>
                <a:ea typeface="+mn-ea"/>
                <a:cs typeface="Arial Narrow"/>
              </a:rPr>
              <a:t>Success in a VUCA World = </a:t>
            </a:r>
          </a:p>
          <a:p>
            <a:pPr marL="914400" lvl="1" indent="-457200">
              <a:lnSpc>
                <a:spcPct val="150000"/>
              </a:lnSpc>
              <a:buClr>
                <a:srgbClr val="000000"/>
              </a:buClr>
              <a:buSzPct val="85000"/>
              <a:buFont typeface="Arial" panose="020B0604020202020204" pitchFamily="34" charset="0"/>
              <a:buChar char="•"/>
              <a:defRPr/>
            </a:pPr>
            <a:r>
              <a:rPr kumimoji="0" lang="en-US" b="0" u="none" strike="noStrike" kern="1200" cap="none" spc="0" normalizeH="0" baseline="0" noProof="0" dirty="0">
                <a:ln>
                  <a:noFill/>
                </a:ln>
                <a:solidFill>
                  <a:srgbClr val="000000"/>
                </a:solidFill>
                <a:effectLst/>
                <a:uLnTx/>
                <a:uFillTx/>
                <a:latin typeface="Open Sans Light"/>
                <a:ea typeface="+mn-ea"/>
                <a:cs typeface="Arial Narrow"/>
              </a:rPr>
              <a:t>being agile + having the ability to adapt to the changing winds. </a:t>
            </a:r>
          </a:p>
          <a:p>
            <a:pPr marL="914400" lvl="1" indent="-457200">
              <a:lnSpc>
                <a:spcPct val="150000"/>
              </a:lnSpc>
              <a:buClr>
                <a:srgbClr val="000000"/>
              </a:buClr>
              <a:buSzPct val="85000"/>
              <a:buFont typeface="Arial" panose="020B0604020202020204" pitchFamily="34" charset="0"/>
              <a:buChar char="•"/>
              <a:defRPr/>
            </a:pPr>
            <a:r>
              <a:rPr kumimoji="0" lang="en-US" b="0" u="none" strike="noStrike" kern="1200" cap="none" spc="0" normalizeH="0" baseline="0" noProof="0" dirty="0">
                <a:ln>
                  <a:noFill/>
                </a:ln>
                <a:solidFill>
                  <a:srgbClr val="000000"/>
                </a:solidFill>
                <a:effectLst/>
                <a:uLnTx/>
                <a:uFillTx/>
                <a:latin typeface="Open Sans Light"/>
                <a:ea typeface="+mn-ea"/>
                <a:cs typeface="Arial Narrow"/>
              </a:rPr>
              <a:t>Our journey is not always going to be linear and there has become a real need to live in the moment and change when needed.</a:t>
            </a:r>
            <a:endParaRPr kumimoji="0" lang="en-AU" b="0" u="none" strike="noStrike" kern="1200" cap="none" spc="0" normalizeH="0" baseline="0" noProof="0" dirty="0">
              <a:ln>
                <a:noFill/>
              </a:ln>
              <a:solidFill>
                <a:srgbClr val="000000"/>
              </a:solidFill>
              <a:effectLst/>
              <a:uLnTx/>
              <a:uFillTx/>
              <a:latin typeface="Open Sans Light"/>
              <a:ea typeface="+mn-ea"/>
              <a:cs typeface="Arial Narrow"/>
            </a:endParaRPr>
          </a:p>
        </p:txBody>
      </p:sp>
      <p:pic>
        <p:nvPicPr>
          <p:cNvPr id="2" name="Picture 1">
            <a:extLst>
              <a:ext uri="{FF2B5EF4-FFF2-40B4-BE49-F238E27FC236}">
                <a16:creationId xmlns:a16="http://schemas.microsoft.com/office/drawing/2014/main" id="{8DA833FA-30C2-2803-C628-4888A69F0FE0}"/>
              </a:ext>
            </a:extLst>
          </p:cNvPr>
          <p:cNvPicPr>
            <a:picLocks noChangeAspect="1"/>
          </p:cNvPicPr>
          <p:nvPr/>
        </p:nvPicPr>
        <p:blipFill>
          <a:blip r:embed="rId3"/>
          <a:stretch>
            <a:fillRect/>
          </a:stretch>
        </p:blipFill>
        <p:spPr>
          <a:xfrm>
            <a:off x="1439693" y="3542425"/>
            <a:ext cx="4990290" cy="1774431"/>
          </a:xfrm>
          <a:prstGeom prst="rect">
            <a:avLst/>
          </a:prstGeom>
        </p:spPr>
      </p:pic>
    </p:spTree>
    <p:extLst>
      <p:ext uri="{BB962C8B-B14F-4D97-AF65-F5344CB8AC3E}">
        <p14:creationId xmlns:p14="http://schemas.microsoft.com/office/powerpoint/2010/main" val="763715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CDA6CC-5E4D-B083-1845-A3966950C7F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6075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Graphical user interface, diagram&#10;&#10;Description automatically generated">
            <a:extLst>
              <a:ext uri="{FF2B5EF4-FFF2-40B4-BE49-F238E27FC236}">
                <a16:creationId xmlns:a16="http://schemas.microsoft.com/office/drawing/2014/main" id="{17207BB5-3C2B-470C-96DE-B788646FF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400" cy="6858000"/>
          </a:xfrm>
          <a:prstGeom prst="rect">
            <a:avLst/>
          </a:prstGeom>
        </p:spPr>
      </p:pic>
      <p:pic>
        <p:nvPicPr>
          <p:cNvPr id="9" name="Picture 8" descr="Icon&#10;&#10;Description automatically generated">
            <a:extLst>
              <a:ext uri="{FF2B5EF4-FFF2-40B4-BE49-F238E27FC236}">
                <a16:creationId xmlns:a16="http://schemas.microsoft.com/office/drawing/2014/main" id="{7D6DADE2-FF41-4A09-826F-4D3C0CE9F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0" y="5156200"/>
            <a:ext cx="1561794" cy="1561794"/>
          </a:xfrm>
          <a:prstGeom prst="rect">
            <a:avLst/>
          </a:prstGeom>
        </p:spPr>
      </p:pic>
      <p:sp>
        <p:nvSpPr>
          <p:cNvPr id="10" name="TextBox 9">
            <a:extLst>
              <a:ext uri="{FF2B5EF4-FFF2-40B4-BE49-F238E27FC236}">
                <a16:creationId xmlns:a16="http://schemas.microsoft.com/office/drawing/2014/main" id="{F984E370-216A-4945-BB11-AAA6D559D6B4}"/>
              </a:ext>
            </a:extLst>
          </p:cNvPr>
          <p:cNvSpPr txBox="1"/>
          <p:nvPr/>
        </p:nvSpPr>
        <p:spPr>
          <a:xfrm>
            <a:off x="10401300" y="4456819"/>
            <a:ext cx="156179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Breakout Room Activity</a:t>
            </a:r>
          </a:p>
        </p:txBody>
      </p:sp>
      <p:sp>
        <p:nvSpPr>
          <p:cNvPr id="6" name="TextBox 5">
            <a:extLst>
              <a:ext uri="{FF2B5EF4-FFF2-40B4-BE49-F238E27FC236}">
                <a16:creationId xmlns:a16="http://schemas.microsoft.com/office/drawing/2014/main" id="{98FFB7F8-315F-4863-B207-FE7AE5044F4C}"/>
              </a:ext>
            </a:extLst>
          </p:cNvPr>
          <p:cNvSpPr txBox="1"/>
          <p:nvPr/>
        </p:nvSpPr>
        <p:spPr>
          <a:xfrm>
            <a:off x="2381250" y="3522666"/>
            <a:ext cx="7454900"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highlight>
                  <a:srgbClr val="FF00FF"/>
                </a:highlight>
                <a:uLnTx/>
                <a:uFillTx/>
                <a:latin typeface="Arial" charset="0"/>
                <a:ea typeface="ＭＳ Ｐゴシック"/>
                <a:cs typeface="+mn-cs"/>
              </a:rPr>
              <a:t>Solve/Manage This!</a:t>
            </a:r>
            <a:endParaRPr kumimoji="0" lang="en-US" sz="3600" b="0" i="0" u="none" strike="noStrike" kern="1200" cap="none" spc="0" normalizeH="0" baseline="0" noProof="0" dirty="0">
              <a:ln>
                <a:noFill/>
              </a:ln>
              <a:solidFill>
                <a:srgbClr val="FF0000"/>
              </a:solidFill>
              <a:effectLst/>
              <a:highlight>
                <a:srgbClr val="FF00FF"/>
              </a:highlight>
              <a:uLnTx/>
              <a:uFillTx/>
              <a:latin typeface="Arial" charset="0"/>
              <a:ea typeface="ＭＳ Ｐゴシック"/>
              <a:cs typeface="+mn-cs"/>
            </a:endParaRPr>
          </a:p>
        </p:txBody>
      </p:sp>
    </p:spTree>
    <p:extLst>
      <p:ext uri="{BB962C8B-B14F-4D97-AF65-F5344CB8AC3E}">
        <p14:creationId xmlns:p14="http://schemas.microsoft.com/office/powerpoint/2010/main" val="305000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Shallow Dive</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79" y="1179606"/>
            <a:ext cx="9669685" cy="1889813"/>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You are the logistics lead </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lang="en-US" sz="2000" dirty="0">
                <a:solidFill>
                  <a:srgbClr val="000000"/>
                </a:solidFill>
                <a:latin typeface="Open Sans Light"/>
                <a:cs typeface="Arial Narrow"/>
              </a:rPr>
              <a:t>You need to get a 4WD vehicle to the other side of a swollen river</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What is your solution to the problem?</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lang="en-US" sz="2000" dirty="0">
                <a:solidFill>
                  <a:srgbClr val="000000"/>
                </a:solidFill>
                <a:latin typeface="Open Sans Light"/>
                <a:cs typeface="Arial Narrow"/>
              </a:rPr>
              <a:t>Discuss in small groups for 5 minutes.</a:t>
            </a:r>
            <a:endParaRPr kumimoji="0" lang="en-AU" sz="2000" b="0" i="0" u="none" strike="noStrike" kern="1200" cap="none" spc="0" normalizeH="0" baseline="0" noProof="0" dirty="0">
              <a:ln>
                <a:noFill/>
              </a:ln>
              <a:solidFill>
                <a:srgbClr val="000000"/>
              </a:solidFill>
              <a:effectLst/>
              <a:uLnTx/>
              <a:uFillTx/>
              <a:latin typeface="Open Sans Light"/>
              <a:ea typeface="+mn-ea"/>
              <a:cs typeface="Arial Narrow"/>
            </a:endParaRPr>
          </a:p>
        </p:txBody>
      </p:sp>
      <p:pic>
        <p:nvPicPr>
          <p:cNvPr id="3" name="Picture 2">
            <a:extLst>
              <a:ext uri="{FF2B5EF4-FFF2-40B4-BE49-F238E27FC236}">
                <a16:creationId xmlns:a16="http://schemas.microsoft.com/office/drawing/2014/main" id="{F0C63418-5883-8BB1-C705-54DE6E189C2F}"/>
              </a:ext>
            </a:extLst>
          </p:cNvPr>
          <p:cNvPicPr>
            <a:picLocks noChangeAspect="1"/>
          </p:cNvPicPr>
          <p:nvPr/>
        </p:nvPicPr>
        <p:blipFill>
          <a:blip r:embed="rId3"/>
          <a:stretch>
            <a:fillRect/>
          </a:stretch>
        </p:blipFill>
        <p:spPr>
          <a:xfrm>
            <a:off x="8038796" y="3936864"/>
            <a:ext cx="3972166" cy="1491169"/>
          </a:xfrm>
          <a:prstGeom prst="rect">
            <a:avLst/>
          </a:prstGeom>
        </p:spPr>
      </p:pic>
    </p:spTree>
    <p:extLst>
      <p:ext uri="{BB962C8B-B14F-4D97-AF65-F5344CB8AC3E}">
        <p14:creationId xmlns:p14="http://schemas.microsoft.com/office/powerpoint/2010/main" val="2615797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tree, outdoor, sky&#10;&#10;Description automatically generated">
            <a:extLst>
              <a:ext uri="{FF2B5EF4-FFF2-40B4-BE49-F238E27FC236}">
                <a16:creationId xmlns:a16="http://schemas.microsoft.com/office/drawing/2014/main" id="{E407559C-1C7A-E143-D730-05469642AFD6}"/>
              </a:ext>
            </a:extLst>
          </p:cNvPr>
          <p:cNvPicPr>
            <a:picLocks noChangeAspect="1"/>
          </p:cNvPicPr>
          <p:nvPr/>
        </p:nvPicPr>
        <p:blipFill>
          <a:blip r:embed="rId3"/>
          <a:stretch>
            <a:fillRect/>
          </a:stretch>
        </p:blipFill>
        <p:spPr>
          <a:xfrm>
            <a:off x="1076960" y="-845"/>
            <a:ext cx="10048240" cy="6866633"/>
          </a:xfrm>
          <a:prstGeom prst="rect">
            <a:avLst/>
          </a:prstGeom>
        </p:spPr>
      </p:pic>
    </p:spTree>
    <p:extLst>
      <p:ext uri="{BB962C8B-B14F-4D97-AF65-F5344CB8AC3E}">
        <p14:creationId xmlns:p14="http://schemas.microsoft.com/office/powerpoint/2010/main" val="1411629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Wicked Problems</a:t>
            </a:r>
          </a:p>
        </p:txBody>
      </p:sp>
      <p:pic>
        <p:nvPicPr>
          <p:cNvPr id="2050" name="Picture 2" descr="Chapter Nine: Wicked Problems - Bulletproof Problem Solving [Book]">
            <a:extLst>
              <a:ext uri="{FF2B5EF4-FFF2-40B4-BE49-F238E27FC236}">
                <a16:creationId xmlns:a16="http://schemas.microsoft.com/office/drawing/2014/main" id="{EC04C2EA-FA95-69C4-ABD3-F24074D60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409" y="1831334"/>
            <a:ext cx="6743962" cy="370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480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Wicked Problems</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10059920" cy="4844468"/>
          </a:xfrm>
          <a:prstGeom prst="rect">
            <a:avLst/>
          </a:prstGeom>
          <a:noFill/>
        </p:spPr>
        <p:txBody>
          <a:bodyPr wrap="square">
            <a:spAutoFit/>
          </a:bodyPr>
          <a:lstStyle/>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Most social problems—such as inequality, political instability,                             death, disease, or famine—are wicked</a:t>
            </a:r>
          </a:p>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Horst Rittell  &amp; Melvin Webber (1973)</a:t>
            </a:r>
          </a:p>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Rittell’s Characteristics of Wicked Problems</a:t>
            </a:r>
          </a:p>
          <a:p>
            <a:pPr marL="914400" lvl="1" indent="-457200">
              <a:lnSpc>
                <a:spcPct val="150000"/>
              </a:lnSpc>
              <a:buClr>
                <a:schemeClr val="tx1"/>
              </a:buClr>
              <a:buSzPct val="85000"/>
              <a:buFont typeface="+mj-lt"/>
              <a:buAutoNum type="arabicPeriod"/>
              <a:defRPr/>
            </a:pPr>
            <a:r>
              <a:rPr lang="en-AU" dirty="0">
                <a:cs typeface="Arial Narrow"/>
              </a:rPr>
              <a:t>No definitive formulation</a:t>
            </a:r>
          </a:p>
          <a:p>
            <a:pPr marL="914400" lvl="1" indent="-457200">
              <a:lnSpc>
                <a:spcPct val="150000"/>
              </a:lnSpc>
              <a:buClr>
                <a:schemeClr val="tx1"/>
              </a:buClr>
              <a:buSzPct val="85000"/>
              <a:buFont typeface="+mj-lt"/>
              <a:buAutoNum type="arabicPeriod"/>
              <a:defRPr/>
            </a:pPr>
            <a:r>
              <a:rPr lang="en-AU" dirty="0">
                <a:cs typeface="Arial Narrow"/>
              </a:rPr>
              <a:t>It's hard, maybe impossible, to measure or claim                                                        success with wicked problems</a:t>
            </a:r>
          </a:p>
          <a:p>
            <a:pPr marL="914400" lvl="1" indent="-457200">
              <a:lnSpc>
                <a:spcPct val="150000"/>
              </a:lnSpc>
              <a:buClr>
                <a:schemeClr val="tx1"/>
              </a:buClr>
              <a:buSzPct val="85000"/>
              <a:buFont typeface="+mj-lt"/>
              <a:buAutoNum type="arabicPeriod"/>
              <a:defRPr/>
            </a:pPr>
            <a:r>
              <a:rPr lang="en-AU" dirty="0">
                <a:cs typeface="Arial Narrow"/>
              </a:rPr>
              <a:t>Solutions can be only good or bad, not true or false</a:t>
            </a:r>
          </a:p>
          <a:p>
            <a:pPr marL="914400" lvl="1" indent="-457200">
              <a:lnSpc>
                <a:spcPct val="150000"/>
              </a:lnSpc>
              <a:buClr>
                <a:schemeClr val="tx1"/>
              </a:buClr>
              <a:buSzPct val="85000"/>
              <a:buFont typeface="+mj-lt"/>
              <a:buAutoNum type="arabicPeriod"/>
              <a:defRPr/>
            </a:pPr>
            <a:r>
              <a:rPr lang="en-AU" dirty="0">
                <a:cs typeface="Arial Narrow"/>
              </a:rPr>
              <a:t>No wicked problem ‘template’ to follow</a:t>
            </a:r>
          </a:p>
          <a:p>
            <a:pPr marL="914400" lvl="1" indent="-457200">
              <a:lnSpc>
                <a:spcPct val="150000"/>
              </a:lnSpc>
              <a:buClr>
                <a:schemeClr val="tx1"/>
              </a:buClr>
              <a:buSzPct val="85000"/>
              <a:buFont typeface="+mj-lt"/>
              <a:buAutoNum type="arabicPeriod"/>
              <a:defRPr/>
            </a:pPr>
            <a:r>
              <a:rPr lang="en-AU" dirty="0">
                <a:cs typeface="Arial Narrow"/>
              </a:rPr>
              <a:t>Always more than one explanation</a:t>
            </a:r>
          </a:p>
          <a:p>
            <a:pPr marL="457200" lvl="0" indent="-457200">
              <a:lnSpc>
                <a:spcPct val="150000"/>
              </a:lnSpc>
              <a:buClr>
                <a:schemeClr val="tx1"/>
              </a:buClr>
              <a:buSzPct val="85000"/>
              <a:buFont typeface="Courier New" panose="02070309020205020404" pitchFamily="49" charset="0"/>
              <a:buChar char="o"/>
              <a:defRPr/>
            </a:pPr>
            <a:endParaRPr lang="en-AU" sz="2000" dirty="0">
              <a:cs typeface="Arial Narrow"/>
            </a:endParaRPr>
          </a:p>
        </p:txBody>
      </p:sp>
      <p:pic>
        <p:nvPicPr>
          <p:cNvPr id="4" name="Picture 3">
            <a:extLst>
              <a:ext uri="{FF2B5EF4-FFF2-40B4-BE49-F238E27FC236}">
                <a16:creationId xmlns:a16="http://schemas.microsoft.com/office/drawing/2014/main" id="{49FD7357-3EE4-3A6F-F2F0-19C39EFF6580}"/>
              </a:ext>
            </a:extLst>
          </p:cNvPr>
          <p:cNvPicPr>
            <a:picLocks noChangeAspect="1"/>
          </p:cNvPicPr>
          <p:nvPr/>
        </p:nvPicPr>
        <p:blipFill>
          <a:blip r:embed="rId3"/>
          <a:stretch>
            <a:fillRect/>
          </a:stretch>
        </p:blipFill>
        <p:spPr>
          <a:xfrm>
            <a:off x="8927899" y="293469"/>
            <a:ext cx="2946819" cy="2457436"/>
          </a:xfrm>
          <a:prstGeom prst="rect">
            <a:avLst/>
          </a:prstGeom>
        </p:spPr>
      </p:pic>
      <p:pic>
        <p:nvPicPr>
          <p:cNvPr id="2" name="Picture 2" descr="Mindsatwork | On wicked problems. - Mindsatwork">
            <a:extLst>
              <a:ext uri="{FF2B5EF4-FFF2-40B4-BE49-F238E27FC236}">
                <a16:creationId xmlns:a16="http://schemas.microsoft.com/office/drawing/2014/main" id="{9CC5809B-C09B-D744-2E05-8653C7F68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7899" y="2961384"/>
            <a:ext cx="3264101" cy="2374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8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Wicked Problems</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79" y="1179606"/>
            <a:ext cx="8227337" cy="6598794"/>
          </a:xfrm>
          <a:prstGeom prst="rect">
            <a:avLst/>
          </a:prstGeom>
          <a:noFill/>
        </p:spPr>
        <p:txBody>
          <a:bodyPr wrap="square">
            <a:spAutoFit/>
          </a:bodyPr>
          <a:lstStyle/>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Rittell’s Characteristics of Wicked Problems (Cont.)</a:t>
            </a:r>
          </a:p>
          <a:p>
            <a:pPr marL="914400" lvl="1" indent="-457200">
              <a:lnSpc>
                <a:spcPct val="150000"/>
              </a:lnSpc>
              <a:buClr>
                <a:schemeClr val="tx1"/>
              </a:buClr>
              <a:buSzPct val="85000"/>
              <a:buFont typeface="+mj-lt"/>
              <a:buAutoNum type="arabicPeriod" startAt="6"/>
              <a:defRPr/>
            </a:pPr>
            <a:r>
              <a:rPr lang="en-AU" dirty="0">
                <a:cs typeface="Arial Narrow"/>
              </a:rPr>
              <a:t>Every wicked problem is a symptom of another problem</a:t>
            </a:r>
          </a:p>
          <a:p>
            <a:pPr marL="914400" lvl="1" indent="-457200">
              <a:lnSpc>
                <a:spcPct val="150000"/>
              </a:lnSpc>
              <a:buClr>
                <a:schemeClr val="tx1"/>
              </a:buClr>
              <a:buSzPct val="85000"/>
              <a:buFont typeface="+mj-lt"/>
              <a:buAutoNum type="arabicPeriod" startAt="6"/>
              <a:defRPr/>
            </a:pPr>
            <a:r>
              <a:rPr lang="en-AU" dirty="0">
                <a:cs typeface="Arial Narrow"/>
              </a:rPr>
              <a:t>No definitive scientific test for any mitigation strategy</a:t>
            </a:r>
          </a:p>
          <a:p>
            <a:pPr marL="914400" lvl="1" indent="-457200">
              <a:lnSpc>
                <a:spcPct val="150000"/>
              </a:lnSpc>
              <a:buClr>
                <a:schemeClr val="tx1"/>
              </a:buClr>
              <a:buSzPct val="85000"/>
              <a:buFont typeface="+mj-lt"/>
              <a:buAutoNum type="arabicPeriod" startAt="6"/>
              <a:defRPr/>
            </a:pPr>
            <a:r>
              <a:rPr lang="en-AU" dirty="0">
                <a:cs typeface="Arial Narrow"/>
              </a:rPr>
              <a:t>A solution can be seen as a one shot which changes the design space (the problem) for the next</a:t>
            </a:r>
          </a:p>
          <a:p>
            <a:pPr marL="914400" lvl="1" indent="-457200">
              <a:lnSpc>
                <a:spcPct val="150000"/>
              </a:lnSpc>
              <a:buClr>
                <a:schemeClr val="tx1"/>
              </a:buClr>
              <a:buSzPct val="85000"/>
              <a:buFont typeface="+mj-lt"/>
              <a:buAutoNum type="arabicPeriod" startAt="6"/>
              <a:defRPr/>
            </a:pPr>
            <a:r>
              <a:rPr lang="en-AU" dirty="0">
                <a:cs typeface="Arial Narrow"/>
              </a:rPr>
              <a:t>All wicked problems are unique</a:t>
            </a:r>
          </a:p>
          <a:p>
            <a:pPr marL="914400" lvl="1" indent="-457200">
              <a:lnSpc>
                <a:spcPct val="150000"/>
              </a:lnSpc>
              <a:buClr>
                <a:schemeClr val="tx1"/>
              </a:buClr>
              <a:buSzPct val="85000"/>
              <a:buFont typeface="+mj-lt"/>
              <a:buAutoNum type="arabicPeriod" startAt="6"/>
              <a:defRPr/>
            </a:pPr>
            <a:r>
              <a:rPr lang="en-AU" dirty="0">
                <a:cs typeface="Arial Narrow"/>
              </a:rPr>
              <a:t>Designers attempting to address a wicked problem must be fully responsible for their actions</a:t>
            </a:r>
          </a:p>
          <a:p>
            <a:pPr marL="914400" lvl="1" indent="-457200">
              <a:lnSpc>
                <a:spcPct val="150000"/>
              </a:lnSpc>
              <a:buClr>
                <a:schemeClr val="tx1"/>
              </a:buClr>
              <a:buSzPct val="85000"/>
              <a:buFont typeface="Arial" panose="020B0604020202020204" pitchFamily="34" charset="0"/>
              <a:buChar char="•"/>
              <a:defRPr/>
            </a:pPr>
            <a:endParaRPr lang="en-AU" dirty="0">
              <a:cs typeface="Arial Narrow"/>
            </a:endParaRPr>
          </a:p>
          <a:p>
            <a:pPr marL="457200" lvl="0" indent="-457200">
              <a:lnSpc>
                <a:spcPct val="150000"/>
              </a:lnSpc>
              <a:buClr>
                <a:schemeClr val="tx1"/>
              </a:buClr>
              <a:buSzPct val="85000"/>
              <a:buFont typeface="Courier New" panose="02070309020205020404" pitchFamily="49" charset="0"/>
              <a:buChar char="o"/>
              <a:defRPr/>
            </a:pPr>
            <a:r>
              <a:rPr lang="en-AU" sz="2000" dirty="0">
                <a:highlight>
                  <a:srgbClr val="00FFFF"/>
                </a:highlight>
                <a:cs typeface="Arial Narrow"/>
              </a:rPr>
              <a:t>Tame problems</a:t>
            </a:r>
            <a:r>
              <a:rPr lang="en-AU" sz="2000" dirty="0">
                <a:cs typeface="Arial Narrow"/>
              </a:rPr>
              <a:t> can be clearly stated, have a well-defined goal, and stay solved.</a:t>
            </a:r>
          </a:p>
          <a:p>
            <a:pPr marL="457200" lvl="0" indent="-457200">
              <a:lnSpc>
                <a:spcPct val="150000"/>
              </a:lnSpc>
              <a:buClr>
                <a:schemeClr val="tx1"/>
              </a:buClr>
              <a:buSzPct val="85000"/>
              <a:buFont typeface="Courier New" panose="02070309020205020404" pitchFamily="49" charset="0"/>
              <a:buChar char="o"/>
              <a:defRPr/>
            </a:pPr>
            <a:r>
              <a:rPr lang="en-AU" sz="2000" dirty="0">
                <a:highlight>
                  <a:srgbClr val="00FFFF"/>
                </a:highlight>
                <a:cs typeface="Arial Narrow"/>
              </a:rPr>
              <a:t>Wicked problems</a:t>
            </a:r>
            <a:r>
              <a:rPr lang="en-AU" sz="2000" dirty="0">
                <a:cs typeface="Arial Narrow"/>
              </a:rPr>
              <a:t> have complex cause-and-effect relationships, human interaction, and inherently incomplete information.  They require compromises.</a:t>
            </a:r>
          </a:p>
          <a:p>
            <a:pPr marL="457200" lvl="0" indent="-457200">
              <a:lnSpc>
                <a:spcPct val="150000"/>
              </a:lnSpc>
              <a:buClr>
                <a:schemeClr val="tx1"/>
              </a:buClr>
              <a:buSzPct val="85000"/>
              <a:buFont typeface="Courier New" panose="02070309020205020404" pitchFamily="49" charset="0"/>
              <a:buChar char="o"/>
              <a:defRPr/>
            </a:pPr>
            <a:endParaRPr lang="en-AU" sz="2000" dirty="0">
              <a:cs typeface="Arial Narrow"/>
            </a:endParaRPr>
          </a:p>
        </p:txBody>
      </p:sp>
    </p:spTree>
    <p:extLst>
      <p:ext uri="{BB962C8B-B14F-4D97-AF65-F5344CB8AC3E}">
        <p14:creationId xmlns:p14="http://schemas.microsoft.com/office/powerpoint/2010/main" val="3795281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Wicked Problems / How to address them</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10059920" cy="4475136"/>
          </a:xfrm>
          <a:prstGeom prst="rect">
            <a:avLst/>
          </a:prstGeom>
          <a:noFill/>
        </p:spPr>
        <p:txBody>
          <a:bodyPr wrap="square">
            <a:spAutoFit/>
          </a:bodyPr>
          <a:lstStyle/>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There are generally 3 common strategies or approaches to addressing (complex) Wicked problems</a:t>
            </a:r>
          </a:p>
          <a:p>
            <a:pPr marL="1371600" lvl="2" indent="-457200">
              <a:lnSpc>
                <a:spcPct val="150000"/>
              </a:lnSpc>
              <a:buClr>
                <a:schemeClr val="tx1"/>
              </a:buClr>
              <a:buSzPct val="85000"/>
              <a:buFont typeface="+mj-lt"/>
              <a:buAutoNum type="arabicPeriod"/>
              <a:defRPr/>
            </a:pPr>
            <a:r>
              <a:rPr lang="en-AU" dirty="0">
                <a:cs typeface="Arial Narrow"/>
              </a:rPr>
              <a:t>authoritative strategies - where an authority decides and imposes a solution.  </a:t>
            </a:r>
          </a:p>
          <a:p>
            <a:pPr marL="1371600" lvl="2" indent="-457200">
              <a:lnSpc>
                <a:spcPct val="150000"/>
              </a:lnSpc>
              <a:buClr>
                <a:schemeClr val="tx1"/>
              </a:buClr>
              <a:buSzPct val="85000"/>
              <a:buFont typeface="+mj-lt"/>
              <a:buAutoNum type="arabicPeriod"/>
              <a:defRPr/>
            </a:pPr>
            <a:r>
              <a:rPr lang="en-AU" dirty="0">
                <a:cs typeface="Arial Narrow"/>
              </a:rPr>
              <a:t>competitive strategies - where different stakeholders compete to deliver a solution.</a:t>
            </a:r>
          </a:p>
          <a:p>
            <a:pPr marL="1371600" lvl="2" indent="-457200">
              <a:lnSpc>
                <a:spcPct val="150000"/>
              </a:lnSpc>
              <a:buClr>
                <a:schemeClr val="tx1"/>
              </a:buClr>
              <a:buSzPct val="85000"/>
              <a:buFont typeface="+mj-lt"/>
              <a:buAutoNum type="arabicPeriod"/>
              <a:defRPr/>
            </a:pPr>
            <a:r>
              <a:rPr lang="en-AU" dirty="0">
                <a:cs typeface="Arial Narrow"/>
              </a:rPr>
              <a:t>collaborative strategies - where different stakeholders work together to develop and implement solutions.</a:t>
            </a:r>
          </a:p>
          <a:p>
            <a:pPr marL="457200" lvl="0" indent="-457200">
              <a:lnSpc>
                <a:spcPct val="150000"/>
              </a:lnSpc>
              <a:buClr>
                <a:schemeClr val="tx1"/>
              </a:buClr>
              <a:buSzPct val="85000"/>
              <a:buFont typeface="Courier New" panose="02070309020205020404" pitchFamily="49" charset="0"/>
              <a:buChar char="o"/>
              <a:defRPr/>
            </a:pPr>
            <a:endParaRPr lang="en-AU" sz="2000" dirty="0">
              <a:cs typeface="Arial Narrow"/>
            </a:endParaRPr>
          </a:p>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Which one works best &amp; why?</a:t>
            </a:r>
          </a:p>
          <a:p>
            <a:pPr marL="457200" lvl="0" indent="-457200">
              <a:lnSpc>
                <a:spcPct val="150000"/>
              </a:lnSpc>
              <a:buClr>
                <a:schemeClr val="tx1"/>
              </a:buClr>
              <a:buSzPct val="85000"/>
              <a:buFont typeface="Courier New" panose="02070309020205020404" pitchFamily="49" charset="0"/>
              <a:buChar char="o"/>
              <a:defRPr/>
            </a:pPr>
            <a:r>
              <a:rPr lang="en-AU" sz="2000" dirty="0">
                <a:highlight>
                  <a:srgbClr val="00FFFF"/>
                </a:highlight>
                <a:cs typeface="Arial Narrow"/>
              </a:rPr>
              <a:t>Wicked Problems / Require more than a transactional response</a:t>
            </a:r>
          </a:p>
          <a:p>
            <a:pPr marL="457200" lvl="0" indent="-457200">
              <a:lnSpc>
                <a:spcPct val="150000"/>
              </a:lnSpc>
              <a:buClr>
                <a:schemeClr val="tx1"/>
              </a:buClr>
              <a:buSzPct val="85000"/>
              <a:buFont typeface="Courier New" panose="02070309020205020404" pitchFamily="49" charset="0"/>
              <a:buChar char="o"/>
              <a:defRPr/>
            </a:pPr>
            <a:endParaRPr lang="en-AU" sz="2000" dirty="0">
              <a:cs typeface="Arial Narrow"/>
            </a:endParaRPr>
          </a:p>
        </p:txBody>
      </p:sp>
    </p:spTree>
    <p:extLst>
      <p:ext uri="{BB962C8B-B14F-4D97-AF65-F5344CB8AC3E}">
        <p14:creationId xmlns:p14="http://schemas.microsoft.com/office/powerpoint/2010/main" val="904688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Wicked Problem Taming</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10059920" cy="4198137"/>
          </a:xfrm>
          <a:prstGeom prst="rect">
            <a:avLst/>
          </a:prstGeom>
          <a:noFill/>
        </p:spPr>
        <p:txBody>
          <a:bodyPr wrap="square">
            <a:spAutoFit/>
          </a:bodyPr>
          <a:lstStyle/>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While wicked problems may be unsolvable but…</a:t>
            </a:r>
          </a:p>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Problems with wicked dimensions can sometimes be rendered tame. </a:t>
            </a:r>
          </a:p>
          <a:p>
            <a:pPr marL="457200" lvl="0" indent="-457200">
              <a:lnSpc>
                <a:spcPct val="150000"/>
              </a:lnSpc>
              <a:buClr>
                <a:schemeClr val="tx1"/>
              </a:buClr>
              <a:buSzPct val="85000"/>
              <a:buFont typeface="Courier New" panose="02070309020205020404" pitchFamily="49" charset="0"/>
              <a:buChar char="o"/>
              <a:defRPr/>
            </a:pPr>
            <a:endParaRPr lang="en-AU" sz="2000" dirty="0">
              <a:cs typeface="Arial Narrow"/>
            </a:endParaRPr>
          </a:p>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In the 1950s and early 60s sending a manned spacecraft to the moon with live passengers and bringing them back to earth in good health may have been a wicked problem. </a:t>
            </a:r>
          </a:p>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If it wasn’t wicked, it came close, and it involved many wicked dimensions – scientific, political and economic”.</a:t>
            </a:r>
          </a:p>
          <a:p>
            <a:pPr marL="457200" lvl="0" indent="-457200">
              <a:lnSpc>
                <a:spcPct val="150000"/>
              </a:lnSpc>
              <a:buClr>
                <a:schemeClr val="tx1"/>
              </a:buClr>
              <a:buSzPct val="85000"/>
              <a:buFont typeface="Courier New" panose="02070309020205020404" pitchFamily="49" charset="0"/>
              <a:buChar char="o"/>
              <a:defRPr/>
            </a:pPr>
            <a:endParaRPr lang="en-AU" sz="2000" dirty="0">
              <a:cs typeface="Arial Narrow"/>
            </a:endParaRPr>
          </a:p>
        </p:txBody>
      </p:sp>
      <p:pic>
        <p:nvPicPr>
          <p:cNvPr id="2" name="Picture 1">
            <a:extLst>
              <a:ext uri="{FF2B5EF4-FFF2-40B4-BE49-F238E27FC236}">
                <a16:creationId xmlns:a16="http://schemas.microsoft.com/office/drawing/2014/main" id="{450D955D-00C9-EC7A-C2AE-0609156D14F1}"/>
              </a:ext>
            </a:extLst>
          </p:cNvPr>
          <p:cNvPicPr>
            <a:picLocks noChangeAspect="1"/>
          </p:cNvPicPr>
          <p:nvPr/>
        </p:nvPicPr>
        <p:blipFill>
          <a:blip r:embed="rId3"/>
          <a:stretch>
            <a:fillRect/>
          </a:stretch>
        </p:blipFill>
        <p:spPr>
          <a:xfrm>
            <a:off x="9066660" y="303627"/>
            <a:ext cx="2847079" cy="1176630"/>
          </a:xfrm>
          <a:prstGeom prst="rect">
            <a:avLst/>
          </a:prstGeom>
        </p:spPr>
      </p:pic>
      <p:pic>
        <p:nvPicPr>
          <p:cNvPr id="3" name="Picture 2">
            <a:extLst>
              <a:ext uri="{FF2B5EF4-FFF2-40B4-BE49-F238E27FC236}">
                <a16:creationId xmlns:a16="http://schemas.microsoft.com/office/drawing/2014/main" id="{10F8EFA9-0387-9D6F-BF90-74D5E93C27EB}"/>
              </a:ext>
            </a:extLst>
          </p:cNvPr>
          <p:cNvPicPr>
            <a:picLocks noChangeAspect="1"/>
          </p:cNvPicPr>
          <p:nvPr/>
        </p:nvPicPr>
        <p:blipFill>
          <a:blip r:embed="rId4"/>
          <a:stretch>
            <a:fillRect/>
          </a:stretch>
        </p:blipFill>
        <p:spPr>
          <a:xfrm>
            <a:off x="4951569" y="4561011"/>
            <a:ext cx="4584589" cy="2078916"/>
          </a:xfrm>
          <a:prstGeom prst="rect">
            <a:avLst/>
          </a:prstGeom>
        </p:spPr>
      </p:pic>
    </p:spTree>
    <p:extLst>
      <p:ext uri="{BB962C8B-B14F-4D97-AF65-F5344CB8AC3E}">
        <p14:creationId xmlns:p14="http://schemas.microsoft.com/office/powerpoint/2010/main" val="1034357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9687755" cy="584775"/>
          </a:xfrm>
        </p:spPr>
        <p:txBody>
          <a:bodyPr/>
          <a:lstStyle/>
          <a:p>
            <a:r>
              <a:rPr lang="en-US" dirty="0">
                <a:solidFill>
                  <a:schemeClr val="tx1"/>
                </a:solidFill>
                <a:highlight>
                  <a:srgbClr val="00FFFF"/>
                </a:highlight>
                <a:latin typeface="+mn-lt"/>
              </a:rPr>
              <a:t>Roadmap for this class</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090203"/>
            <a:ext cx="10108180" cy="2351478"/>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ea typeface="+mn-ea"/>
                <a:cs typeface="Arial Narrow"/>
              </a:rPr>
              <a:t>Housekeeping &amp; Roadmap through the semester</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ea typeface="+mn-ea"/>
                <a:cs typeface="Arial Narrow"/>
              </a:rPr>
              <a:t>Where we left off </a:t>
            </a:r>
            <a:r>
              <a:rPr lang="en-US" sz="2000" dirty="0">
                <a:solidFill>
                  <a:srgbClr val="000000"/>
                </a:solidFill>
                <a:cs typeface="Arial Narrow"/>
              </a:rPr>
              <a:t>Group Dynamics</a:t>
            </a:r>
          </a:p>
          <a:p>
            <a:pPr marL="342900" lvl="0" indent="-342900">
              <a:lnSpc>
                <a:spcPct val="150000"/>
              </a:lnSpc>
              <a:buClr>
                <a:schemeClr val="tx1"/>
              </a:buClr>
              <a:buSzPct val="85000"/>
              <a:buFont typeface="Courier New" panose="02070309020205020404" pitchFamily="49" charset="0"/>
              <a:buChar char="o"/>
              <a:defRPr/>
            </a:pPr>
            <a:r>
              <a:rPr lang="en-AU" sz="2000" dirty="0">
                <a:solidFill>
                  <a:srgbClr val="000000"/>
                </a:solidFill>
                <a:cs typeface="Arial Narrow"/>
              </a:rPr>
              <a:t>Problems, Wicked problems &amp; Super Wicked Problems</a:t>
            </a:r>
          </a:p>
          <a:p>
            <a:pPr marL="342900" lvl="0" indent="-342900">
              <a:lnSpc>
                <a:spcPct val="150000"/>
              </a:lnSpc>
              <a:buClr>
                <a:schemeClr val="tx1"/>
              </a:buClr>
              <a:buSzPct val="85000"/>
              <a:buFont typeface="Courier New" panose="02070309020205020404" pitchFamily="49" charset="0"/>
              <a:buChar char="o"/>
              <a:defRPr/>
            </a:pPr>
            <a:r>
              <a:rPr lang="en-AU" sz="2000" dirty="0">
                <a:solidFill>
                  <a:srgbClr val="000000"/>
                </a:solidFill>
                <a:cs typeface="Arial Narrow"/>
              </a:rPr>
              <a:t>Assignment 2 Extended Bootcamps</a:t>
            </a:r>
            <a:endParaRPr lang="en-AU" dirty="0">
              <a:solidFill>
                <a:srgbClr val="000000"/>
              </a:solidFill>
              <a:cs typeface="Arial Narrow"/>
            </a:endParaRPr>
          </a:p>
          <a:p>
            <a:pPr marL="342900" lvl="0" indent="-342900">
              <a:lnSpc>
                <a:spcPct val="150000"/>
              </a:lnSpc>
              <a:buClr>
                <a:schemeClr val="tx1"/>
              </a:buClr>
              <a:buSzPct val="85000"/>
              <a:buFont typeface="Courier New" panose="02070309020205020404" pitchFamily="49" charset="0"/>
              <a:buChar char="o"/>
              <a:defRPr/>
            </a:pPr>
            <a:r>
              <a:rPr lang="en-AU" sz="2000" dirty="0">
                <a:solidFill>
                  <a:srgbClr val="000000"/>
                </a:solidFill>
                <a:cs typeface="Arial Narrow"/>
              </a:rPr>
              <a:t>Opportunity for Q+A &amp; sense-making on modules and assessments </a:t>
            </a:r>
          </a:p>
        </p:txBody>
      </p:sp>
      <p:pic>
        <p:nvPicPr>
          <p:cNvPr id="2" name="Picture 1">
            <a:extLst>
              <a:ext uri="{FF2B5EF4-FFF2-40B4-BE49-F238E27FC236}">
                <a16:creationId xmlns:a16="http://schemas.microsoft.com/office/drawing/2014/main" id="{FD0A3588-00FB-928F-0D3A-0C50DECDA25F}"/>
              </a:ext>
            </a:extLst>
          </p:cNvPr>
          <p:cNvPicPr>
            <a:picLocks noChangeAspect="1"/>
          </p:cNvPicPr>
          <p:nvPr/>
        </p:nvPicPr>
        <p:blipFill>
          <a:blip r:embed="rId3"/>
          <a:stretch>
            <a:fillRect/>
          </a:stretch>
        </p:blipFill>
        <p:spPr>
          <a:xfrm>
            <a:off x="7154798" y="170609"/>
            <a:ext cx="2785224" cy="1839188"/>
          </a:xfrm>
          <a:prstGeom prst="rect">
            <a:avLst/>
          </a:prstGeom>
        </p:spPr>
      </p:pic>
      <p:pic>
        <p:nvPicPr>
          <p:cNvPr id="3" name="Picture 2" descr="Text&#10;&#10;Description automatically generated">
            <a:extLst>
              <a:ext uri="{FF2B5EF4-FFF2-40B4-BE49-F238E27FC236}">
                <a16:creationId xmlns:a16="http://schemas.microsoft.com/office/drawing/2014/main" id="{467AC2E6-FD32-AA1A-8D86-82ECB97F1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263" y="3840258"/>
            <a:ext cx="2004602" cy="2338703"/>
          </a:xfrm>
          <a:prstGeom prst="rect">
            <a:avLst/>
          </a:prstGeom>
        </p:spPr>
      </p:pic>
      <p:pic>
        <p:nvPicPr>
          <p:cNvPr id="4" name="Picture 3">
            <a:extLst>
              <a:ext uri="{FF2B5EF4-FFF2-40B4-BE49-F238E27FC236}">
                <a16:creationId xmlns:a16="http://schemas.microsoft.com/office/drawing/2014/main" id="{9310E372-EF76-A962-E610-72754AFEFAA9}"/>
              </a:ext>
            </a:extLst>
          </p:cNvPr>
          <p:cNvPicPr>
            <a:picLocks noChangeAspect="1"/>
          </p:cNvPicPr>
          <p:nvPr/>
        </p:nvPicPr>
        <p:blipFill>
          <a:blip r:embed="rId5"/>
          <a:stretch>
            <a:fillRect/>
          </a:stretch>
        </p:blipFill>
        <p:spPr>
          <a:xfrm>
            <a:off x="3248077" y="4250120"/>
            <a:ext cx="1654867" cy="1383468"/>
          </a:xfrm>
          <a:prstGeom prst="rect">
            <a:avLst/>
          </a:prstGeom>
        </p:spPr>
      </p:pic>
      <p:pic>
        <p:nvPicPr>
          <p:cNvPr id="6" name="Picture 5">
            <a:extLst>
              <a:ext uri="{FF2B5EF4-FFF2-40B4-BE49-F238E27FC236}">
                <a16:creationId xmlns:a16="http://schemas.microsoft.com/office/drawing/2014/main" id="{D11EDCD8-E23C-5026-1CEF-74A339657ABF}"/>
              </a:ext>
            </a:extLst>
          </p:cNvPr>
          <p:cNvPicPr>
            <a:picLocks noChangeAspect="1"/>
          </p:cNvPicPr>
          <p:nvPr/>
        </p:nvPicPr>
        <p:blipFill>
          <a:blip r:embed="rId6"/>
          <a:stretch>
            <a:fillRect/>
          </a:stretch>
        </p:blipFill>
        <p:spPr>
          <a:xfrm>
            <a:off x="5274157" y="4241362"/>
            <a:ext cx="4501153" cy="1424648"/>
          </a:xfrm>
          <a:prstGeom prst="rect">
            <a:avLst/>
          </a:prstGeom>
        </p:spPr>
      </p:pic>
    </p:spTree>
    <p:extLst>
      <p:ext uri="{BB962C8B-B14F-4D97-AF65-F5344CB8AC3E}">
        <p14:creationId xmlns:p14="http://schemas.microsoft.com/office/powerpoint/2010/main" val="2452855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The loaded term ‘solution’</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9720399" cy="4941737"/>
          </a:xfrm>
          <a:prstGeom prst="rect">
            <a:avLst/>
          </a:prstGeom>
          <a:noFill/>
        </p:spPr>
        <p:txBody>
          <a:bodyPr wrap="square">
            <a:spAutoFit/>
          </a:bodyPr>
          <a:lstStyle/>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The term “</a:t>
            </a:r>
            <a:r>
              <a:rPr lang="en-AU" sz="2000" b="1" dirty="0">
                <a:cs typeface="Arial Narrow"/>
              </a:rPr>
              <a:t>solutionism</a:t>
            </a:r>
            <a:r>
              <a:rPr lang="en-AU" sz="2000" dirty="0">
                <a:cs typeface="Arial Narrow"/>
              </a:rPr>
              <a:t>” usually in the form of “technocratic solutionism” has been used since the 1960s to mean </a:t>
            </a:r>
            <a:r>
              <a:rPr lang="en-AU" sz="2000" b="1" dirty="0">
                <a:cs typeface="Arial Narrow"/>
              </a:rPr>
              <a:t>the belief that every problem can be fixed with technology</a:t>
            </a:r>
            <a:r>
              <a:rPr lang="en-AU" sz="2000" dirty="0">
                <a:cs typeface="Arial Narrow"/>
              </a:rPr>
              <a:t>. </a:t>
            </a:r>
          </a:p>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This is wrong, and so “solutionism” has been a term of derision. </a:t>
            </a:r>
          </a:p>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But if we discard any assumptions about the form that solutions must take, we can reclaim it to mean simply </a:t>
            </a:r>
            <a:r>
              <a:rPr lang="en-AU" sz="2000" b="1" dirty="0">
                <a:cs typeface="Arial Narrow"/>
              </a:rPr>
              <a:t>the belief that problems are real, but solvable</a:t>
            </a:r>
            <a:r>
              <a:rPr lang="en-AU" sz="2000" dirty="0">
                <a:cs typeface="Arial Narrow"/>
              </a:rPr>
              <a:t>.</a:t>
            </a:r>
          </a:p>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Are you a ‘Solutionist’?</a:t>
            </a:r>
          </a:p>
          <a:p>
            <a:pPr marL="914400" lvl="1" indent="-457200">
              <a:lnSpc>
                <a:spcPct val="150000"/>
              </a:lnSpc>
              <a:buClr>
                <a:schemeClr val="tx1"/>
              </a:buClr>
              <a:buSzPct val="85000"/>
              <a:buFont typeface="Arial" panose="020B0604020202020204" pitchFamily="34" charset="0"/>
              <a:buChar char="•"/>
              <a:defRPr/>
            </a:pPr>
            <a:r>
              <a:rPr lang="en-AU" dirty="0">
                <a:cs typeface="Arial Narrow"/>
              </a:rPr>
              <a:t>Solutionists may seem like optimists because solutionism is fundamentally positive. It advocates vigorously advancing against problems, neither retreating nor surrendering.</a:t>
            </a:r>
          </a:p>
          <a:p>
            <a:pPr marL="914400" lvl="1" indent="-457200">
              <a:lnSpc>
                <a:spcPct val="150000"/>
              </a:lnSpc>
              <a:buClr>
                <a:schemeClr val="tx1"/>
              </a:buClr>
              <a:buSzPct val="85000"/>
              <a:buFont typeface="Arial" panose="020B0604020202020204" pitchFamily="34" charset="0"/>
              <a:buChar char="•"/>
              <a:defRPr/>
            </a:pPr>
            <a:r>
              <a:rPr lang="en-AU" dirty="0">
                <a:cs typeface="Arial Narrow"/>
              </a:rPr>
              <a:t>Jason Crawford, MIT Technology Review 13/7/2021 </a:t>
            </a:r>
          </a:p>
        </p:txBody>
      </p:sp>
    </p:spTree>
    <p:extLst>
      <p:ext uri="{BB962C8B-B14F-4D97-AF65-F5344CB8AC3E}">
        <p14:creationId xmlns:p14="http://schemas.microsoft.com/office/powerpoint/2010/main" val="3245664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C935D-FAD1-7440-4E45-0795CB452F0A}"/>
              </a:ext>
            </a:extLst>
          </p:cNvPr>
          <p:cNvPicPr>
            <a:picLocks noChangeAspect="1"/>
          </p:cNvPicPr>
          <p:nvPr/>
        </p:nvPicPr>
        <p:blipFill>
          <a:blip r:embed="rId3"/>
          <a:stretch>
            <a:fillRect/>
          </a:stretch>
        </p:blipFill>
        <p:spPr>
          <a:xfrm>
            <a:off x="1" y="0"/>
            <a:ext cx="12192000" cy="6858000"/>
          </a:xfrm>
          <a:prstGeom prst="rect">
            <a:avLst/>
          </a:prstGeom>
        </p:spPr>
      </p:pic>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197518"/>
            <a:ext cx="7060018" cy="1705147"/>
          </a:xfrm>
        </p:spPr>
        <p:txBody>
          <a:bodyPr/>
          <a:lstStyle/>
          <a:p>
            <a:pPr>
              <a:lnSpc>
                <a:spcPct val="150000"/>
              </a:lnSpc>
            </a:pPr>
            <a:r>
              <a:rPr lang="en-US" sz="2400" dirty="0">
                <a:solidFill>
                  <a:schemeClr val="tx1"/>
                </a:solidFill>
                <a:highlight>
                  <a:srgbClr val="00FFFF"/>
                </a:highlight>
                <a:latin typeface="+mn-lt"/>
              </a:rPr>
              <a:t>Challenging Characteristics of ‘Systems’</a:t>
            </a:r>
            <a:br>
              <a:rPr lang="en-US" sz="2400" dirty="0">
                <a:solidFill>
                  <a:schemeClr val="tx1"/>
                </a:solidFill>
                <a:highlight>
                  <a:srgbClr val="00FFFF"/>
                </a:highlight>
                <a:latin typeface="+mn-lt"/>
              </a:rPr>
            </a:br>
            <a:br>
              <a:rPr lang="en-US" sz="800" dirty="0">
                <a:solidFill>
                  <a:schemeClr val="tx1"/>
                </a:solidFill>
                <a:highlight>
                  <a:srgbClr val="00FFFF"/>
                </a:highlight>
                <a:latin typeface="+mn-lt"/>
              </a:rPr>
            </a:br>
            <a:r>
              <a:rPr lang="en-AU" sz="2000" dirty="0">
                <a:solidFill>
                  <a:schemeClr val="tx1"/>
                </a:solidFill>
                <a:latin typeface="+mn-lt"/>
              </a:rPr>
              <a:t>Systems are </a:t>
            </a:r>
            <a:r>
              <a:rPr lang="en-AU" sz="2000" b="1" dirty="0">
                <a:solidFill>
                  <a:schemeClr val="tx1"/>
                </a:solidFill>
                <a:latin typeface="+mn-lt"/>
              </a:rPr>
              <a:t>LARGE, COMPLEX, AND REAL-WORLD</a:t>
            </a:r>
            <a:br>
              <a:rPr lang="en-AU" sz="2000" b="1" dirty="0">
                <a:solidFill>
                  <a:schemeClr val="tx1"/>
                </a:solidFill>
                <a:latin typeface="+mn-lt"/>
              </a:rPr>
            </a:br>
            <a:r>
              <a:rPr lang="en-AU" sz="2000" dirty="0">
                <a:solidFill>
                  <a:schemeClr val="tx1"/>
                </a:solidFill>
                <a:latin typeface="+mn-lt"/>
              </a:rPr>
              <a:t>They are the domain in which technology is applied</a:t>
            </a:r>
            <a:endParaRPr lang="en-US" sz="2000" dirty="0">
              <a:solidFill>
                <a:schemeClr val="tx1"/>
              </a:solidFill>
              <a:latin typeface="+mn-lt"/>
            </a:endParaRP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2100183"/>
            <a:ext cx="6106707" cy="504818"/>
          </a:xfrm>
          <a:prstGeom prst="rect">
            <a:avLst/>
          </a:prstGeom>
          <a:noFill/>
        </p:spPr>
        <p:txBody>
          <a:bodyPr wrap="square">
            <a:spAutoFit/>
          </a:bodyPr>
          <a:lstStyle/>
          <a:p>
            <a:pPr lvl="0">
              <a:lnSpc>
                <a:spcPct val="150000"/>
              </a:lnSpc>
              <a:buClr>
                <a:schemeClr val="tx1"/>
              </a:buClr>
              <a:buSzPct val="85000"/>
              <a:defRPr/>
            </a:pPr>
            <a:r>
              <a:rPr lang="en-AU" sz="2000" b="1" dirty="0">
                <a:highlight>
                  <a:srgbClr val="00FFFF"/>
                </a:highlight>
                <a:cs typeface="Arial Narrow"/>
              </a:rPr>
              <a:t>YOU (will) work in INDUSTRY on/in such SYSTEMS</a:t>
            </a:r>
          </a:p>
        </p:txBody>
      </p:sp>
    </p:spTree>
    <p:extLst>
      <p:ext uri="{BB962C8B-B14F-4D97-AF65-F5344CB8AC3E}">
        <p14:creationId xmlns:p14="http://schemas.microsoft.com/office/powerpoint/2010/main" val="189456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Ways of looking at systems</a:t>
            </a:r>
          </a:p>
        </p:txBody>
      </p:sp>
      <p:graphicFrame>
        <p:nvGraphicFramePr>
          <p:cNvPr id="2" name="Object 1">
            <a:extLst>
              <a:ext uri="{FF2B5EF4-FFF2-40B4-BE49-F238E27FC236}">
                <a16:creationId xmlns:a16="http://schemas.microsoft.com/office/drawing/2014/main" id="{EF40BE4B-ACD4-4650-DA4F-A27FEC05F2EE}"/>
              </a:ext>
            </a:extLst>
          </p:cNvPr>
          <p:cNvGraphicFramePr>
            <a:graphicFrameLocks noChangeAspect="1"/>
          </p:cNvGraphicFramePr>
          <p:nvPr>
            <p:extLst>
              <p:ext uri="{D42A27DB-BD31-4B8C-83A1-F6EECF244321}">
                <p14:modId xmlns:p14="http://schemas.microsoft.com/office/powerpoint/2010/main" val="3692764905"/>
              </p:ext>
            </p:extLst>
          </p:nvPr>
        </p:nvGraphicFramePr>
        <p:xfrm>
          <a:off x="841764" y="1544848"/>
          <a:ext cx="8749271" cy="4030662"/>
        </p:xfrm>
        <a:graphic>
          <a:graphicData uri="http://schemas.openxmlformats.org/presentationml/2006/ole">
            <mc:AlternateContent xmlns:mc="http://schemas.openxmlformats.org/markup-compatibility/2006">
              <mc:Choice xmlns:v="urn:schemas-microsoft-com:vml" Requires="v">
                <p:oleObj name="Bitmap Image" r:id="rId3" imgW="6299280" imgH="2901960" progId="Paint.Picture">
                  <p:embed/>
                </p:oleObj>
              </mc:Choice>
              <mc:Fallback>
                <p:oleObj name="Bitmap Image" r:id="rId3" imgW="6299280" imgH="2901960" progId="Paint.Picture">
                  <p:embed/>
                  <p:pic>
                    <p:nvPicPr>
                      <p:cNvPr id="3" name="Object 2">
                        <a:extLst>
                          <a:ext uri="{FF2B5EF4-FFF2-40B4-BE49-F238E27FC236}">
                            <a16:creationId xmlns:a16="http://schemas.microsoft.com/office/drawing/2014/main" id="{A3D293C6-824C-4E28-B5DE-C6F263F1CCC8}"/>
                          </a:ext>
                        </a:extLst>
                      </p:cNvPr>
                      <p:cNvPicPr/>
                      <p:nvPr/>
                    </p:nvPicPr>
                    <p:blipFill>
                      <a:blip r:embed="rId4"/>
                      <a:stretch>
                        <a:fillRect/>
                      </a:stretch>
                    </p:blipFill>
                    <p:spPr>
                      <a:xfrm>
                        <a:off x="841764" y="1544848"/>
                        <a:ext cx="8749271" cy="4030662"/>
                      </a:xfrm>
                      <a:prstGeom prst="rect">
                        <a:avLst/>
                      </a:prstGeom>
                    </p:spPr>
                  </p:pic>
                </p:oleObj>
              </mc:Fallback>
            </mc:AlternateContent>
          </a:graphicData>
        </a:graphic>
      </p:graphicFrame>
    </p:spTree>
    <p:extLst>
      <p:ext uri="{BB962C8B-B14F-4D97-AF65-F5344CB8AC3E}">
        <p14:creationId xmlns:p14="http://schemas.microsoft.com/office/powerpoint/2010/main" val="259161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Tools of systems thinkers</a:t>
            </a:r>
          </a:p>
        </p:txBody>
      </p:sp>
      <p:pic>
        <p:nvPicPr>
          <p:cNvPr id="4" name="Picture 3">
            <a:extLst>
              <a:ext uri="{FF2B5EF4-FFF2-40B4-BE49-F238E27FC236}">
                <a16:creationId xmlns:a16="http://schemas.microsoft.com/office/drawing/2014/main" id="{3BECEF54-CE49-0577-E050-DD3DC10FF895}"/>
              </a:ext>
            </a:extLst>
          </p:cNvPr>
          <p:cNvPicPr>
            <a:picLocks noChangeAspect="1"/>
          </p:cNvPicPr>
          <p:nvPr/>
        </p:nvPicPr>
        <p:blipFill>
          <a:blip r:embed="rId3"/>
          <a:stretch>
            <a:fillRect/>
          </a:stretch>
        </p:blipFill>
        <p:spPr>
          <a:xfrm>
            <a:off x="938847" y="1696402"/>
            <a:ext cx="8810625" cy="3648075"/>
          </a:xfrm>
          <a:prstGeom prst="rect">
            <a:avLst/>
          </a:prstGeom>
        </p:spPr>
      </p:pic>
    </p:spTree>
    <p:extLst>
      <p:ext uri="{BB962C8B-B14F-4D97-AF65-F5344CB8AC3E}">
        <p14:creationId xmlns:p14="http://schemas.microsoft.com/office/powerpoint/2010/main" val="2312032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Can you name a systems thinking guru?</a:t>
            </a:r>
          </a:p>
        </p:txBody>
      </p:sp>
      <p:sp>
        <p:nvSpPr>
          <p:cNvPr id="2" name="TextBox 1">
            <a:extLst>
              <a:ext uri="{FF2B5EF4-FFF2-40B4-BE49-F238E27FC236}">
                <a16:creationId xmlns:a16="http://schemas.microsoft.com/office/drawing/2014/main" id="{A15CC94D-108A-BBCB-F280-176F0D76785F}"/>
              </a:ext>
            </a:extLst>
          </p:cNvPr>
          <p:cNvSpPr txBox="1"/>
          <p:nvPr/>
        </p:nvSpPr>
        <p:spPr>
          <a:xfrm>
            <a:off x="1234620" y="4936717"/>
            <a:ext cx="2599952" cy="246221"/>
          </a:xfrm>
          <a:prstGeom prst="rect">
            <a:avLst/>
          </a:prstGeom>
          <a:solidFill>
            <a:srgbClr val="002E8A"/>
          </a:solidFill>
        </p:spPr>
        <p:txBody>
          <a:bodyPr wrap="square" rtlCol="0">
            <a:spAutoFit/>
          </a:bodyPr>
          <a:lstStyle/>
          <a:p>
            <a:pPr algn="ctr"/>
            <a:endParaRPr lang="en-AU" sz="1000" dirty="0">
              <a:solidFill>
                <a:schemeClr val="bg1"/>
              </a:solidFill>
              <a:latin typeface="Arial" panose="020B0604020202020204" pitchFamily="34" charset="0"/>
              <a:cs typeface="Arial" panose="020B0604020202020204" pitchFamily="34" charset="0"/>
            </a:endParaRPr>
          </a:p>
        </p:txBody>
      </p:sp>
      <p:pic>
        <p:nvPicPr>
          <p:cNvPr id="3" name="Picture 2" descr="Who Wants To Be A Millionaire viewers lament 'dumbing down' of the TV show  and say it's too EASY | Daily Mail Online">
            <a:extLst>
              <a:ext uri="{FF2B5EF4-FFF2-40B4-BE49-F238E27FC236}">
                <a16:creationId xmlns:a16="http://schemas.microsoft.com/office/drawing/2014/main" id="{997D280C-9E83-1D66-BBF2-91F7CA20F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63" y="1714402"/>
            <a:ext cx="7348579" cy="41510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7D91AF-DA9D-0418-1F2A-9672ED2E2243}"/>
              </a:ext>
            </a:extLst>
          </p:cNvPr>
          <p:cNvSpPr txBox="1"/>
          <p:nvPr/>
        </p:nvSpPr>
        <p:spPr>
          <a:xfrm>
            <a:off x="1304024" y="4407348"/>
            <a:ext cx="5794744" cy="400110"/>
          </a:xfrm>
          <a:prstGeom prst="rect">
            <a:avLst/>
          </a:prstGeom>
          <a:solidFill>
            <a:srgbClr val="002E8A"/>
          </a:solidFill>
        </p:spPr>
        <p:txBody>
          <a:bodyPr wrap="square" rtlCol="0">
            <a:spAutoFit/>
          </a:bodyPr>
          <a:lstStyle/>
          <a:p>
            <a:pPr algn="ctr"/>
            <a:r>
              <a:rPr lang="en-AU" sz="2000" dirty="0">
                <a:solidFill>
                  <a:schemeClr val="bg1"/>
                </a:solidFill>
                <a:latin typeface="Arial" panose="020B0604020202020204" pitchFamily="34" charset="0"/>
                <a:cs typeface="Arial" panose="020B0604020202020204" pitchFamily="34" charset="0"/>
              </a:rPr>
              <a:t>A well known &amp; respected system thinker is?</a:t>
            </a:r>
          </a:p>
        </p:txBody>
      </p:sp>
      <p:sp>
        <p:nvSpPr>
          <p:cNvPr id="6" name="TextBox 5">
            <a:extLst>
              <a:ext uri="{FF2B5EF4-FFF2-40B4-BE49-F238E27FC236}">
                <a16:creationId xmlns:a16="http://schemas.microsoft.com/office/drawing/2014/main" id="{1102BEA8-C535-69AA-5202-448145334C19}"/>
              </a:ext>
            </a:extLst>
          </p:cNvPr>
          <p:cNvSpPr txBox="1"/>
          <p:nvPr/>
        </p:nvSpPr>
        <p:spPr>
          <a:xfrm>
            <a:off x="4467286" y="4940173"/>
            <a:ext cx="2631482" cy="246221"/>
          </a:xfrm>
          <a:prstGeom prst="rect">
            <a:avLst/>
          </a:prstGeom>
          <a:solidFill>
            <a:srgbClr val="002E8A"/>
          </a:solidFill>
        </p:spPr>
        <p:txBody>
          <a:bodyPr wrap="square" rtlCol="0">
            <a:spAutoFit/>
          </a:bodyPr>
          <a:lstStyle/>
          <a:p>
            <a:pPr algn="ctr"/>
            <a:endParaRPr lang="en-AU" sz="10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BE2DA70-66EC-811A-2386-DAEF864C2F9E}"/>
              </a:ext>
            </a:extLst>
          </p:cNvPr>
          <p:cNvSpPr txBox="1"/>
          <p:nvPr/>
        </p:nvSpPr>
        <p:spPr>
          <a:xfrm>
            <a:off x="4467286" y="5299328"/>
            <a:ext cx="2700778" cy="261769"/>
          </a:xfrm>
          <a:prstGeom prst="rect">
            <a:avLst/>
          </a:prstGeom>
          <a:solidFill>
            <a:srgbClr val="002E8A"/>
          </a:solidFill>
        </p:spPr>
        <p:txBody>
          <a:bodyPr wrap="square" rtlCol="0">
            <a:spAutoFit/>
          </a:bodyPr>
          <a:lstStyle/>
          <a:p>
            <a:pPr algn="ctr"/>
            <a:endParaRPr lang="en-AU" sz="10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B247FD1-310C-260B-9F6B-8F6AB27A4628}"/>
              </a:ext>
            </a:extLst>
          </p:cNvPr>
          <p:cNvSpPr txBox="1"/>
          <p:nvPr/>
        </p:nvSpPr>
        <p:spPr>
          <a:xfrm>
            <a:off x="1239828" y="5314876"/>
            <a:ext cx="2700778" cy="246221"/>
          </a:xfrm>
          <a:prstGeom prst="rect">
            <a:avLst/>
          </a:prstGeom>
          <a:solidFill>
            <a:srgbClr val="002E8A"/>
          </a:solidFill>
        </p:spPr>
        <p:txBody>
          <a:bodyPr wrap="square" rtlCol="0">
            <a:spAutoFit/>
          </a:bodyPr>
          <a:lstStyle/>
          <a:p>
            <a:pPr algn="ctr"/>
            <a:endParaRPr lang="en-AU" sz="10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A91746B-E7A1-3D6B-3CB3-E5E95B5C2989}"/>
              </a:ext>
            </a:extLst>
          </p:cNvPr>
          <p:cNvSpPr txBox="1"/>
          <p:nvPr/>
        </p:nvSpPr>
        <p:spPr>
          <a:xfrm>
            <a:off x="1239828" y="4936716"/>
            <a:ext cx="2700778" cy="246221"/>
          </a:xfrm>
          <a:prstGeom prst="rect">
            <a:avLst/>
          </a:prstGeom>
          <a:solidFill>
            <a:srgbClr val="002E8A"/>
          </a:solidFill>
        </p:spPr>
        <p:txBody>
          <a:bodyPr wrap="square" rtlCol="0">
            <a:spAutoFit/>
          </a:bodyPr>
          <a:lstStyle/>
          <a:p>
            <a:pPr algn="ctr"/>
            <a:endParaRPr lang="en-AU" sz="10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2AAE5AA-7CFE-F5AA-B694-8865BD223DEF}"/>
              </a:ext>
            </a:extLst>
          </p:cNvPr>
          <p:cNvSpPr txBox="1"/>
          <p:nvPr/>
        </p:nvSpPr>
        <p:spPr>
          <a:xfrm>
            <a:off x="1340654" y="4937506"/>
            <a:ext cx="2599952" cy="246221"/>
          </a:xfrm>
          <a:prstGeom prst="rect">
            <a:avLst/>
          </a:prstGeom>
          <a:solidFill>
            <a:srgbClr val="002E8A"/>
          </a:solidFill>
        </p:spPr>
        <p:txBody>
          <a:bodyPr wrap="square" rtlCol="0">
            <a:spAutoFit/>
          </a:bodyPr>
          <a:lstStyle/>
          <a:p>
            <a:pPr algn="ctr"/>
            <a:r>
              <a:rPr lang="en-AU" sz="1000" dirty="0">
                <a:solidFill>
                  <a:srgbClr val="FFC000"/>
                </a:solidFill>
                <a:latin typeface="Arial" panose="020B0604020202020204" pitchFamily="34" charset="0"/>
                <a:cs typeface="Arial" panose="020B0604020202020204" pitchFamily="34" charset="0"/>
              </a:rPr>
              <a:t>A: </a:t>
            </a:r>
            <a:r>
              <a:rPr lang="en-AU" sz="1000" dirty="0">
                <a:solidFill>
                  <a:schemeClr val="bg1"/>
                </a:solidFill>
                <a:latin typeface="Arial" panose="020B0604020202020204" pitchFamily="34" charset="0"/>
                <a:cs typeface="Arial" panose="020B0604020202020204" pitchFamily="34" charset="0"/>
              </a:rPr>
              <a:t>Donella Meadows</a:t>
            </a:r>
          </a:p>
        </p:txBody>
      </p:sp>
      <p:sp>
        <p:nvSpPr>
          <p:cNvPr id="11" name="TextBox 10">
            <a:extLst>
              <a:ext uri="{FF2B5EF4-FFF2-40B4-BE49-F238E27FC236}">
                <a16:creationId xmlns:a16="http://schemas.microsoft.com/office/drawing/2014/main" id="{3E3AA03E-8604-6CB1-69EA-76C4BF0039D3}"/>
              </a:ext>
            </a:extLst>
          </p:cNvPr>
          <p:cNvSpPr txBox="1"/>
          <p:nvPr/>
        </p:nvSpPr>
        <p:spPr>
          <a:xfrm>
            <a:off x="4467286" y="4936716"/>
            <a:ext cx="2631482" cy="246221"/>
          </a:xfrm>
          <a:prstGeom prst="rect">
            <a:avLst/>
          </a:prstGeom>
          <a:solidFill>
            <a:srgbClr val="002E8A"/>
          </a:solidFill>
        </p:spPr>
        <p:txBody>
          <a:bodyPr wrap="square" rtlCol="0">
            <a:spAutoFit/>
          </a:bodyPr>
          <a:lstStyle/>
          <a:p>
            <a:pPr algn="ctr"/>
            <a:r>
              <a:rPr lang="en-AU" sz="1000" dirty="0">
                <a:solidFill>
                  <a:srgbClr val="FFC000"/>
                </a:solidFill>
                <a:latin typeface="Arial" panose="020B0604020202020204" pitchFamily="34" charset="0"/>
                <a:cs typeface="Arial" panose="020B0604020202020204" pitchFamily="34" charset="0"/>
              </a:rPr>
              <a:t>B: </a:t>
            </a:r>
            <a:r>
              <a:rPr lang="en-AU" sz="1000" dirty="0">
                <a:solidFill>
                  <a:schemeClr val="bg1"/>
                </a:solidFill>
                <a:latin typeface="Arial" panose="020B0604020202020204" pitchFamily="34" charset="0"/>
                <a:cs typeface="Arial" panose="020B0604020202020204" pitchFamily="34" charset="0"/>
              </a:rPr>
              <a:t>Donald Trump</a:t>
            </a:r>
          </a:p>
        </p:txBody>
      </p:sp>
      <p:sp>
        <p:nvSpPr>
          <p:cNvPr id="13" name="TextBox 12">
            <a:extLst>
              <a:ext uri="{FF2B5EF4-FFF2-40B4-BE49-F238E27FC236}">
                <a16:creationId xmlns:a16="http://schemas.microsoft.com/office/drawing/2014/main" id="{FADABD4F-262B-5CF4-B0B5-6BD922048D2C}"/>
              </a:ext>
            </a:extLst>
          </p:cNvPr>
          <p:cNvSpPr txBox="1"/>
          <p:nvPr/>
        </p:nvSpPr>
        <p:spPr>
          <a:xfrm>
            <a:off x="1255593" y="5312195"/>
            <a:ext cx="2770073" cy="246221"/>
          </a:xfrm>
          <a:prstGeom prst="rect">
            <a:avLst/>
          </a:prstGeom>
          <a:solidFill>
            <a:srgbClr val="002E8A"/>
          </a:solidFill>
        </p:spPr>
        <p:txBody>
          <a:bodyPr wrap="square" rtlCol="0">
            <a:spAutoFit/>
          </a:bodyPr>
          <a:lstStyle/>
          <a:p>
            <a:pPr algn="ctr"/>
            <a:r>
              <a:rPr lang="en-AU" sz="1000" dirty="0">
                <a:solidFill>
                  <a:srgbClr val="FFC000"/>
                </a:solidFill>
                <a:latin typeface="Arial" panose="020B0604020202020204" pitchFamily="34" charset="0"/>
                <a:cs typeface="Arial" panose="020B0604020202020204" pitchFamily="34" charset="0"/>
              </a:rPr>
              <a:t>C: </a:t>
            </a:r>
            <a:r>
              <a:rPr lang="en-AU" sz="1000" dirty="0">
                <a:solidFill>
                  <a:schemeClr val="bg1"/>
                </a:solidFill>
                <a:latin typeface="Arial" panose="020B0604020202020204" pitchFamily="34" charset="0"/>
                <a:cs typeface="Arial" panose="020B0604020202020204" pitchFamily="34" charset="0"/>
              </a:rPr>
              <a:t>Kim Kardashian</a:t>
            </a:r>
          </a:p>
        </p:txBody>
      </p:sp>
      <p:sp>
        <p:nvSpPr>
          <p:cNvPr id="14" name="TextBox 13">
            <a:extLst>
              <a:ext uri="{FF2B5EF4-FFF2-40B4-BE49-F238E27FC236}">
                <a16:creationId xmlns:a16="http://schemas.microsoft.com/office/drawing/2014/main" id="{A543F016-4149-4DC5-4A91-EF2533252E45}"/>
              </a:ext>
            </a:extLst>
          </p:cNvPr>
          <p:cNvSpPr txBox="1"/>
          <p:nvPr/>
        </p:nvSpPr>
        <p:spPr>
          <a:xfrm>
            <a:off x="4536582" y="5307101"/>
            <a:ext cx="2631482" cy="246221"/>
          </a:xfrm>
          <a:prstGeom prst="rect">
            <a:avLst/>
          </a:prstGeom>
          <a:solidFill>
            <a:srgbClr val="002E8A"/>
          </a:solidFill>
        </p:spPr>
        <p:txBody>
          <a:bodyPr wrap="square" rtlCol="0">
            <a:spAutoFit/>
          </a:bodyPr>
          <a:lstStyle/>
          <a:p>
            <a:pPr algn="ctr"/>
            <a:r>
              <a:rPr lang="en-AU" sz="1000" dirty="0">
                <a:solidFill>
                  <a:srgbClr val="FFC000"/>
                </a:solidFill>
                <a:latin typeface="Arial" panose="020B0604020202020204" pitchFamily="34" charset="0"/>
                <a:cs typeface="Arial" panose="020B0604020202020204" pitchFamily="34" charset="0"/>
              </a:rPr>
              <a:t>D: </a:t>
            </a:r>
            <a:r>
              <a:rPr lang="en-AU" sz="1000" dirty="0">
                <a:solidFill>
                  <a:schemeClr val="bg1"/>
                </a:solidFill>
                <a:latin typeface="Arial" panose="020B0604020202020204" pitchFamily="34" charset="0"/>
                <a:cs typeface="Arial" panose="020B0604020202020204" pitchFamily="34" charset="0"/>
              </a:rPr>
              <a:t>Virat Kohli</a:t>
            </a:r>
          </a:p>
        </p:txBody>
      </p:sp>
      <p:sp>
        <p:nvSpPr>
          <p:cNvPr id="15" name="TextBox 14">
            <a:extLst>
              <a:ext uri="{FF2B5EF4-FFF2-40B4-BE49-F238E27FC236}">
                <a16:creationId xmlns:a16="http://schemas.microsoft.com/office/drawing/2014/main" id="{E495C5A9-37A4-CBB3-5E6F-0CEC24F7385A}"/>
              </a:ext>
            </a:extLst>
          </p:cNvPr>
          <p:cNvSpPr txBox="1"/>
          <p:nvPr/>
        </p:nvSpPr>
        <p:spPr>
          <a:xfrm>
            <a:off x="1367524" y="4938108"/>
            <a:ext cx="2599952" cy="246221"/>
          </a:xfrm>
          <a:prstGeom prst="rect">
            <a:avLst/>
          </a:prstGeom>
          <a:solidFill>
            <a:srgbClr val="002E8A"/>
          </a:solidFill>
        </p:spPr>
        <p:txBody>
          <a:bodyPr wrap="square" rtlCol="0">
            <a:spAutoFit/>
          </a:bodyPr>
          <a:lstStyle/>
          <a:p>
            <a:pPr algn="ctr"/>
            <a:r>
              <a:rPr lang="en-AU" sz="1000" dirty="0">
                <a:solidFill>
                  <a:srgbClr val="FFC000"/>
                </a:solidFill>
                <a:latin typeface="Arial" panose="020B0604020202020204" pitchFamily="34" charset="0"/>
                <a:cs typeface="Arial" panose="020B0604020202020204" pitchFamily="34" charset="0"/>
              </a:rPr>
              <a:t>A: Donella Meadows</a:t>
            </a:r>
          </a:p>
        </p:txBody>
      </p:sp>
    </p:spTree>
    <p:extLst>
      <p:ext uri="{BB962C8B-B14F-4D97-AF65-F5344CB8AC3E}">
        <p14:creationId xmlns:p14="http://schemas.microsoft.com/office/powerpoint/2010/main" val="107819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Design Thinking</a:t>
            </a:r>
          </a:p>
        </p:txBody>
      </p:sp>
      <p:pic>
        <p:nvPicPr>
          <p:cNvPr id="2" name="Picture 1" descr="A picture containing diagram&#10;&#10;Description automatically generated">
            <a:extLst>
              <a:ext uri="{FF2B5EF4-FFF2-40B4-BE49-F238E27FC236}">
                <a16:creationId xmlns:a16="http://schemas.microsoft.com/office/drawing/2014/main" id="{AC899F9D-438E-D78A-E8C1-7BB8C21275BC}"/>
              </a:ext>
            </a:extLst>
          </p:cNvPr>
          <p:cNvPicPr>
            <a:picLocks noChangeAspect="1"/>
          </p:cNvPicPr>
          <p:nvPr/>
        </p:nvPicPr>
        <p:blipFill>
          <a:blip r:embed="rId3"/>
          <a:stretch>
            <a:fillRect/>
          </a:stretch>
        </p:blipFill>
        <p:spPr>
          <a:xfrm>
            <a:off x="6888409" y="36515"/>
            <a:ext cx="5235850" cy="6784969"/>
          </a:xfrm>
          <a:prstGeom prst="rect">
            <a:avLst/>
          </a:prstGeom>
        </p:spPr>
      </p:pic>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7526187" cy="3736472"/>
          </a:xfrm>
          <a:prstGeom prst="rect">
            <a:avLst/>
          </a:prstGeom>
          <a:noFill/>
        </p:spPr>
        <p:txBody>
          <a:bodyPr wrap="square">
            <a:spAutoFit/>
          </a:bodyPr>
          <a:lstStyle/>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Design Thinking is a Mindset</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What’s a ‘mindset’?</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Design thinking is about believing we can make a difference, and having an intentional process in order to get to new, relevant solutions that create positive impact.</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Design Thinking gives you faith in your creative abilities and a process for transforming difficult challenges into opportunities for design.</a:t>
            </a:r>
          </a:p>
        </p:txBody>
      </p:sp>
    </p:spTree>
    <p:extLst>
      <p:ext uri="{BB962C8B-B14F-4D97-AF65-F5344CB8AC3E}">
        <p14:creationId xmlns:p14="http://schemas.microsoft.com/office/powerpoint/2010/main" val="3617502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Design Thinking</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9663745" cy="3002745"/>
          </a:xfrm>
          <a:prstGeom prst="rect">
            <a:avLst/>
          </a:prstGeom>
          <a:noFill/>
        </p:spPr>
        <p:txBody>
          <a:bodyPr wrap="square">
            <a:spAutoFit/>
          </a:bodyPr>
          <a:lstStyle/>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Design thinking often consists of five commonly used steps:</a:t>
            </a:r>
          </a:p>
          <a:p>
            <a:pPr marL="914400" lvl="1" indent="-457200">
              <a:lnSpc>
                <a:spcPct val="150000"/>
              </a:lnSpc>
              <a:buClr>
                <a:srgbClr val="000000"/>
              </a:buClr>
              <a:buSzPct val="85000"/>
              <a:buFont typeface="+mj-lt"/>
              <a:buAutoNum type="arabicPeriod"/>
              <a:defRPr/>
            </a:pPr>
            <a:r>
              <a:rPr lang="en-AU" dirty="0">
                <a:solidFill>
                  <a:srgbClr val="000000"/>
                </a:solidFill>
                <a:cs typeface="Arial Narrow"/>
              </a:rPr>
              <a:t>Empathize / about the people (customers, users, students, stakeholders) you are co-designing a solution with/for </a:t>
            </a:r>
          </a:p>
          <a:p>
            <a:pPr marL="914400" lvl="1" indent="-457200">
              <a:lnSpc>
                <a:spcPct val="150000"/>
              </a:lnSpc>
              <a:buClr>
                <a:srgbClr val="000000"/>
              </a:buClr>
              <a:buSzPct val="85000"/>
              <a:buFont typeface="+mj-lt"/>
              <a:buAutoNum type="arabicPeriod"/>
              <a:defRPr/>
            </a:pPr>
            <a:r>
              <a:rPr lang="en-AU" dirty="0">
                <a:solidFill>
                  <a:srgbClr val="000000"/>
                </a:solidFill>
                <a:cs typeface="Arial Narrow"/>
              </a:rPr>
              <a:t>Define / Defining + understanding/comprehending the problem</a:t>
            </a:r>
          </a:p>
          <a:p>
            <a:pPr marL="914400" lvl="1" indent="-457200">
              <a:lnSpc>
                <a:spcPct val="150000"/>
              </a:lnSpc>
              <a:buClr>
                <a:srgbClr val="000000"/>
              </a:buClr>
              <a:buSzPct val="85000"/>
              <a:buFont typeface="+mj-lt"/>
              <a:buAutoNum type="arabicPeriod"/>
              <a:defRPr/>
            </a:pPr>
            <a:r>
              <a:rPr lang="en-AU" dirty="0">
                <a:solidFill>
                  <a:srgbClr val="000000"/>
                </a:solidFill>
                <a:cs typeface="Arial Narrow"/>
              </a:rPr>
              <a:t>Ideate / Generating ideas and brainstorming around the problem</a:t>
            </a:r>
          </a:p>
          <a:p>
            <a:pPr marL="914400" lvl="1" indent="-457200">
              <a:lnSpc>
                <a:spcPct val="150000"/>
              </a:lnSpc>
              <a:buClr>
                <a:srgbClr val="000000"/>
              </a:buClr>
              <a:buSzPct val="85000"/>
              <a:buFont typeface="+mj-lt"/>
              <a:buAutoNum type="arabicPeriod"/>
              <a:defRPr/>
            </a:pPr>
            <a:r>
              <a:rPr lang="en-AU" dirty="0">
                <a:solidFill>
                  <a:srgbClr val="000000"/>
                </a:solidFill>
                <a:cs typeface="Arial Narrow"/>
              </a:rPr>
              <a:t>Prototype / Conceptualising rough prototypes of your idea/s</a:t>
            </a:r>
          </a:p>
          <a:p>
            <a:pPr marL="914400" lvl="1" indent="-457200">
              <a:lnSpc>
                <a:spcPct val="150000"/>
              </a:lnSpc>
              <a:buClr>
                <a:srgbClr val="000000"/>
              </a:buClr>
              <a:buSzPct val="85000"/>
              <a:buFont typeface="+mj-lt"/>
              <a:buAutoNum type="arabicPeriod"/>
              <a:defRPr/>
            </a:pPr>
            <a:r>
              <a:rPr lang="en-AU" dirty="0">
                <a:solidFill>
                  <a:srgbClr val="000000"/>
                </a:solidFill>
                <a:cs typeface="Arial Narrow"/>
              </a:rPr>
              <a:t>Test / Validating, getting feedback from others</a:t>
            </a:r>
          </a:p>
        </p:txBody>
      </p:sp>
    </p:spTree>
    <p:extLst>
      <p:ext uri="{BB962C8B-B14F-4D97-AF65-F5344CB8AC3E}">
        <p14:creationId xmlns:p14="http://schemas.microsoft.com/office/powerpoint/2010/main" val="2847394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break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2646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Graphical user interface, diagram&#10;&#10;Description automatically generated">
            <a:extLst>
              <a:ext uri="{FF2B5EF4-FFF2-40B4-BE49-F238E27FC236}">
                <a16:creationId xmlns:a16="http://schemas.microsoft.com/office/drawing/2014/main" id="{17207BB5-3C2B-470C-96DE-B788646FF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400" cy="6858000"/>
          </a:xfrm>
          <a:prstGeom prst="rect">
            <a:avLst/>
          </a:prstGeom>
        </p:spPr>
      </p:pic>
      <p:pic>
        <p:nvPicPr>
          <p:cNvPr id="9" name="Picture 8" descr="Icon&#10;&#10;Description automatically generated">
            <a:extLst>
              <a:ext uri="{FF2B5EF4-FFF2-40B4-BE49-F238E27FC236}">
                <a16:creationId xmlns:a16="http://schemas.microsoft.com/office/drawing/2014/main" id="{7D6DADE2-FF41-4A09-826F-4D3C0CE9F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0" y="5156200"/>
            <a:ext cx="1561794" cy="1561794"/>
          </a:xfrm>
          <a:prstGeom prst="rect">
            <a:avLst/>
          </a:prstGeom>
        </p:spPr>
      </p:pic>
      <p:sp>
        <p:nvSpPr>
          <p:cNvPr id="10" name="TextBox 9">
            <a:extLst>
              <a:ext uri="{FF2B5EF4-FFF2-40B4-BE49-F238E27FC236}">
                <a16:creationId xmlns:a16="http://schemas.microsoft.com/office/drawing/2014/main" id="{F984E370-216A-4945-BB11-AAA6D559D6B4}"/>
              </a:ext>
            </a:extLst>
          </p:cNvPr>
          <p:cNvSpPr txBox="1"/>
          <p:nvPr/>
        </p:nvSpPr>
        <p:spPr>
          <a:xfrm>
            <a:off x="10401300" y="4456819"/>
            <a:ext cx="156179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Breakout Room Activity</a:t>
            </a:r>
          </a:p>
        </p:txBody>
      </p:sp>
      <p:sp>
        <p:nvSpPr>
          <p:cNvPr id="6" name="TextBox 5">
            <a:extLst>
              <a:ext uri="{FF2B5EF4-FFF2-40B4-BE49-F238E27FC236}">
                <a16:creationId xmlns:a16="http://schemas.microsoft.com/office/drawing/2014/main" id="{98FFB7F8-315F-4863-B207-FE7AE5044F4C}"/>
              </a:ext>
            </a:extLst>
          </p:cNvPr>
          <p:cNvSpPr txBox="1"/>
          <p:nvPr/>
        </p:nvSpPr>
        <p:spPr>
          <a:xfrm>
            <a:off x="2368550" y="3726947"/>
            <a:ext cx="7454900" cy="120032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highlight>
                  <a:srgbClr val="FF00FF"/>
                </a:highlight>
                <a:uLnTx/>
                <a:uFillTx/>
                <a:latin typeface="Arial" charset="0"/>
                <a:ea typeface="ＭＳ Ｐゴシック"/>
                <a:cs typeface="+mn-cs"/>
              </a:rPr>
              <a:t>Systems Thinking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highlight>
                  <a:srgbClr val="FF00FF"/>
                </a:highlight>
                <a:uLnTx/>
                <a:uFillTx/>
                <a:latin typeface="Arial" charset="0"/>
                <a:ea typeface="ＭＳ Ｐゴシック"/>
                <a:cs typeface="+mn-cs"/>
              </a:rPr>
              <a:t>Drawing instructions to make toast</a:t>
            </a:r>
            <a:r>
              <a:rPr kumimoji="0" lang="en-US" sz="3600" b="0" i="0" u="none" strike="noStrike" kern="1200" cap="none" spc="0" normalizeH="0" baseline="0" noProof="0" dirty="0">
                <a:ln>
                  <a:noFill/>
                </a:ln>
                <a:solidFill>
                  <a:srgbClr val="FF0000"/>
                </a:solidFill>
                <a:effectLst/>
                <a:highlight>
                  <a:srgbClr val="FF00FF"/>
                </a:highlight>
                <a:uLnTx/>
                <a:uFillTx/>
                <a:latin typeface="Arial" charset="0"/>
                <a:ea typeface="ＭＳ Ｐゴシック"/>
                <a:cs typeface="+mn-cs"/>
              </a:rPr>
              <a:t>.</a:t>
            </a:r>
          </a:p>
        </p:txBody>
      </p:sp>
    </p:spTree>
    <p:extLst>
      <p:ext uri="{BB962C8B-B14F-4D97-AF65-F5344CB8AC3E}">
        <p14:creationId xmlns:p14="http://schemas.microsoft.com/office/powerpoint/2010/main" val="1067593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How to make toast</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5533640" cy="3274807"/>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Move into your Assignment 2 Groups</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Draw instructions on how to make toast. DRAW, not write!</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You have 5 mins</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You can talk amongst yourselves, but you CANNOT ask for further guidance</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Show/take image and/or post it</a:t>
            </a:r>
          </a:p>
        </p:txBody>
      </p:sp>
      <p:pic>
        <p:nvPicPr>
          <p:cNvPr id="2" name="Picture 1">
            <a:extLst>
              <a:ext uri="{FF2B5EF4-FFF2-40B4-BE49-F238E27FC236}">
                <a16:creationId xmlns:a16="http://schemas.microsoft.com/office/drawing/2014/main" id="{DAB2396E-83AB-13FC-EA7A-24703DE44DAC}"/>
              </a:ext>
            </a:extLst>
          </p:cNvPr>
          <p:cNvPicPr>
            <a:picLocks noChangeAspect="1"/>
          </p:cNvPicPr>
          <p:nvPr/>
        </p:nvPicPr>
        <p:blipFill>
          <a:blip r:embed="rId3"/>
          <a:stretch>
            <a:fillRect/>
          </a:stretch>
        </p:blipFill>
        <p:spPr>
          <a:xfrm>
            <a:off x="7299545" y="1179606"/>
            <a:ext cx="4605104" cy="3455549"/>
          </a:xfrm>
          <a:prstGeom prst="rect">
            <a:avLst/>
          </a:prstGeom>
        </p:spPr>
      </p:pic>
    </p:spTree>
    <p:extLst>
      <p:ext uri="{BB962C8B-B14F-4D97-AF65-F5344CB8AC3E}">
        <p14:creationId xmlns:p14="http://schemas.microsoft.com/office/powerpoint/2010/main" val="4279791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9687755" cy="584775"/>
          </a:xfrm>
        </p:spPr>
        <p:txBody>
          <a:bodyPr/>
          <a:lstStyle/>
          <a:p>
            <a:r>
              <a:rPr lang="en-US" dirty="0">
                <a:solidFill>
                  <a:schemeClr val="tx1"/>
                </a:solidFill>
                <a:highlight>
                  <a:srgbClr val="00FFFF"/>
                </a:highlight>
                <a:latin typeface="+mn-lt"/>
              </a:rPr>
              <a:t>Housekeeping</a:t>
            </a:r>
          </a:p>
        </p:txBody>
      </p:sp>
      <p:sp>
        <p:nvSpPr>
          <p:cNvPr id="2" name="TextBox 1">
            <a:extLst>
              <a:ext uri="{FF2B5EF4-FFF2-40B4-BE49-F238E27FC236}">
                <a16:creationId xmlns:a16="http://schemas.microsoft.com/office/drawing/2014/main" id="{D5A1C0D0-7FDE-DD9A-B366-BC521EA2E86E}"/>
              </a:ext>
            </a:extLst>
          </p:cNvPr>
          <p:cNvSpPr txBox="1"/>
          <p:nvPr/>
        </p:nvSpPr>
        <p:spPr>
          <a:xfrm>
            <a:off x="430279" y="1090203"/>
            <a:ext cx="10406333" cy="3856825"/>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uLnTx/>
                <a:uFillTx/>
                <a:ea typeface="+mn-ea"/>
                <a:cs typeface="Arial Narrow"/>
              </a:rPr>
              <a:t>Assignment 1 submissions &amp; marking turn around</a:t>
            </a:r>
          </a:p>
          <a:p>
            <a:pPr marL="800100" lvl="1" indent="-342900">
              <a:lnSpc>
                <a:spcPct val="150000"/>
              </a:lnSpc>
              <a:buClr>
                <a:schemeClr val="tx1"/>
              </a:buClr>
              <a:buSzPct val="85000"/>
              <a:buFont typeface="Arial" panose="020B0604020202020204" pitchFamily="34" charset="0"/>
              <a:buChar char="•"/>
              <a:defRPr/>
            </a:pPr>
            <a:r>
              <a:rPr lang="en-AU" dirty="0">
                <a:solidFill>
                  <a:srgbClr val="000000"/>
                </a:solidFill>
                <a:cs typeface="Arial Narrow"/>
              </a:rPr>
              <a:t>~Monday 1/5</a:t>
            </a:r>
          </a:p>
          <a:p>
            <a:pPr marL="800100" lvl="1" indent="-342900">
              <a:lnSpc>
                <a:spcPct val="150000"/>
              </a:lnSpc>
              <a:buClr>
                <a:schemeClr val="tx1"/>
              </a:buClr>
              <a:buSzPct val="85000"/>
              <a:buFont typeface="Arial" panose="020B0604020202020204" pitchFamily="34" charset="0"/>
              <a:buChar char="•"/>
              <a:defRPr/>
            </a:pPr>
            <a:r>
              <a:rPr lang="en-AU" dirty="0">
                <a:solidFill>
                  <a:srgbClr val="000000"/>
                </a:solidFill>
                <a:cs typeface="Arial Narrow"/>
              </a:rPr>
              <a:t>Marker have &lt;20 mins to download, read, mark/feedback, fill rubric for your paper</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endParaRPr lang="en-AU" sz="2000" dirty="0">
              <a:solidFill>
                <a:srgbClr val="000000"/>
              </a:solidFill>
              <a:cs typeface="Arial Narrow"/>
            </a:endParaRP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lang="en-AU" sz="2000" dirty="0">
                <a:solidFill>
                  <a:srgbClr val="000000"/>
                </a:solidFill>
                <a:cs typeface="Arial Narrow"/>
              </a:rPr>
              <a:t>Opportunities and experiences not to be missed:</a:t>
            </a:r>
          </a:p>
          <a:p>
            <a:pPr marL="800100" lvl="1" indent="-342900">
              <a:lnSpc>
                <a:spcPct val="150000"/>
              </a:lnSpc>
              <a:buClr>
                <a:schemeClr val="tx1"/>
              </a:buClr>
              <a:buSzPct val="85000"/>
              <a:buFont typeface="Arial" panose="020B0604020202020204" pitchFamily="34" charset="0"/>
              <a:buChar char="•"/>
              <a:defRPr/>
            </a:pPr>
            <a:r>
              <a:rPr lang="en-AU" sz="1700" dirty="0">
                <a:solidFill>
                  <a:srgbClr val="000000"/>
                </a:solidFill>
                <a:cs typeface="Arial Narrow"/>
              </a:rPr>
              <a:t>STEM Study Tour to Malaysia (departs in Winter Term) See Canvas announcement for contact details.</a:t>
            </a:r>
          </a:p>
          <a:p>
            <a:pPr marL="800100" lvl="1" indent="-342900">
              <a:lnSpc>
                <a:spcPct val="150000"/>
              </a:lnSpc>
              <a:buClr>
                <a:schemeClr val="tx1"/>
              </a:buClr>
              <a:buSzPct val="85000"/>
              <a:buFont typeface="Arial" panose="020B0604020202020204" pitchFamily="34" charset="0"/>
              <a:buChar char="•"/>
              <a:defRPr/>
            </a:pPr>
            <a:r>
              <a:rPr lang="en-AU" sz="1700" b="1" dirty="0">
                <a:solidFill>
                  <a:srgbClr val="000000"/>
                </a:solidFill>
                <a:cs typeface="Arial Narrow"/>
              </a:rPr>
              <a:t>ICT20005 ICT for Social Impact India Project</a:t>
            </a:r>
            <a:r>
              <a:rPr lang="en-AU" sz="1700" dirty="0">
                <a:solidFill>
                  <a:srgbClr val="000000"/>
                </a:solidFill>
                <a:cs typeface="Arial Narrow"/>
              </a:rPr>
              <a:t> (November-December) Contact myself or Stuart.</a:t>
            </a:r>
          </a:p>
          <a:p>
            <a:pPr marL="800100" lvl="1" indent="-342900">
              <a:lnSpc>
                <a:spcPct val="150000"/>
              </a:lnSpc>
              <a:buClr>
                <a:schemeClr val="tx1"/>
              </a:buClr>
              <a:buSzPct val="85000"/>
              <a:buFont typeface="Arial" panose="020B0604020202020204" pitchFamily="34" charset="0"/>
              <a:buChar char="•"/>
              <a:defRPr/>
            </a:pPr>
            <a:r>
              <a:rPr lang="en-AU" dirty="0">
                <a:solidFill>
                  <a:srgbClr val="000000"/>
                </a:solidFill>
                <a:highlight>
                  <a:srgbClr val="00FFFF"/>
                </a:highlight>
                <a:cs typeface="Arial Narrow"/>
              </a:rPr>
              <a:t>Both are unit of study and both have </a:t>
            </a:r>
            <a:r>
              <a:rPr lang="en-AU" dirty="0">
                <a:solidFill>
                  <a:srgbClr val="000000"/>
                </a:solidFill>
                <a:highlight>
                  <a:srgbClr val="FF00FF"/>
                </a:highlight>
                <a:cs typeface="Arial Narrow"/>
              </a:rPr>
              <a:t>$3K NCP scholarships available</a:t>
            </a:r>
          </a:p>
        </p:txBody>
      </p:sp>
      <p:pic>
        <p:nvPicPr>
          <p:cNvPr id="5" name="Picture 4">
            <a:extLst>
              <a:ext uri="{FF2B5EF4-FFF2-40B4-BE49-F238E27FC236}">
                <a16:creationId xmlns:a16="http://schemas.microsoft.com/office/drawing/2014/main" id="{BEDD557D-B09B-5687-F570-ADC5FE424425}"/>
              </a:ext>
            </a:extLst>
          </p:cNvPr>
          <p:cNvPicPr>
            <a:picLocks noChangeAspect="1"/>
          </p:cNvPicPr>
          <p:nvPr/>
        </p:nvPicPr>
        <p:blipFill>
          <a:blip r:embed="rId3"/>
          <a:stretch>
            <a:fillRect/>
          </a:stretch>
        </p:blipFill>
        <p:spPr>
          <a:xfrm>
            <a:off x="1322300" y="5194788"/>
            <a:ext cx="2176573" cy="1340571"/>
          </a:xfrm>
          <a:prstGeom prst="rect">
            <a:avLst/>
          </a:prstGeom>
        </p:spPr>
      </p:pic>
    </p:spTree>
    <p:extLst>
      <p:ext uri="{BB962C8B-B14F-4D97-AF65-F5344CB8AC3E}">
        <p14:creationId xmlns:p14="http://schemas.microsoft.com/office/powerpoint/2010/main" val="2700014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F6EB91-0BCC-CF38-C519-54A6C693F024}"/>
              </a:ext>
            </a:extLst>
          </p:cNvPr>
          <p:cNvPicPr>
            <a:picLocks noChangeAspect="1"/>
          </p:cNvPicPr>
          <p:nvPr/>
        </p:nvPicPr>
        <p:blipFill>
          <a:blip r:embed="rId2"/>
          <a:stretch>
            <a:fillRect/>
          </a:stretch>
        </p:blipFill>
        <p:spPr>
          <a:xfrm>
            <a:off x="2396396" y="1147762"/>
            <a:ext cx="5934075" cy="4562475"/>
          </a:xfrm>
          <a:prstGeom prst="rect">
            <a:avLst/>
          </a:prstGeom>
        </p:spPr>
      </p:pic>
    </p:spTree>
    <p:extLst>
      <p:ext uri="{BB962C8B-B14F-4D97-AF65-F5344CB8AC3E}">
        <p14:creationId xmlns:p14="http://schemas.microsoft.com/office/powerpoint/2010/main" val="208042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How to make toast</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10059920" cy="2813142"/>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Name the system components involved in making toast</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Can the instructions be followed by ALL stakeholders?</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What needs to be improved for Ver 2.0?</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What group dynamics occurred in the co-design of the process of creating the instructions?</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Is there a better comfort food than a </a:t>
            </a:r>
            <a:r>
              <a:rPr kumimoji="0" lang="en-US" sz="2000" b="0" i="0" u="none" strike="noStrike" kern="1200" cap="none" spc="0" normalizeH="0" baseline="0" noProof="0" dirty="0" err="1">
                <a:ln>
                  <a:noFill/>
                </a:ln>
                <a:solidFill>
                  <a:srgbClr val="000000"/>
                </a:solidFill>
                <a:effectLst/>
                <a:uLnTx/>
                <a:uFillTx/>
                <a:latin typeface="Open Sans Light"/>
                <a:ea typeface="+mn-ea"/>
                <a:cs typeface="Arial Narrow"/>
              </a:rPr>
              <a:t>Toastie</a:t>
            </a: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 (Non-assessable)</a:t>
            </a:r>
          </a:p>
        </p:txBody>
      </p:sp>
    </p:spTree>
    <p:extLst>
      <p:ext uri="{BB962C8B-B14F-4D97-AF65-F5344CB8AC3E}">
        <p14:creationId xmlns:p14="http://schemas.microsoft.com/office/powerpoint/2010/main" val="2859964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7D3543-4B79-4D84-A099-98164FE484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5812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Why Wicked Problems &amp; VUCA Worlds in INF20028?</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79" y="1179606"/>
            <a:ext cx="9669685" cy="4659802"/>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People and technology working together to build a better world.</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Our renewed vision is the essence of our tech identity. For us, technology is not an end in and of itself. Instead, it is technology’s capacity to enable social, environmental, economic and cultural good that is intrinsically valuable. </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We will develop our learner’s Professional Purpose to build employability skills and capabilities. This aligns a learner’s professional future to their</a:t>
            </a:r>
            <a:r>
              <a:rPr lang="en-US" sz="2000" dirty="0">
                <a:solidFill>
                  <a:srgbClr val="000000"/>
                </a:solidFill>
                <a:latin typeface="Open Sans Light"/>
                <a:cs typeface="Arial Narrow"/>
              </a:rPr>
              <a:t> </a:t>
            </a: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personal values, societal outlook</a:t>
            </a:r>
            <a:r>
              <a:rPr lang="en-US" sz="2000" dirty="0">
                <a:solidFill>
                  <a:srgbClr val="000000"/>
                </a:solidFill>
                <a:latin typeface="Open Sans Light"/>
                <a:cs typeface="Arial Narrow"/>
              </a:rPr>
              <a:t> </a:t>
            </a: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and aspirations.</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lang="en-US" sz="2000" dirty="0">
                <a:solidFill>
                  <a:srgbClr val="000000"/>
                </a:solidFill>
                <a:latin typeface="Open Sans Light"/>
                <a:cs typeface="Arial Narrow"/>
              </a:rPr>
              <a:t>ACS: Technologists use discretion in identifying and resolving complex problems and d</a:t>
            </a:r>
            <a:r>
              <a:rPr kumimoji="0" lang="en-US" sz="2000" b="0" i="0" u="none" strike="noStrike" kern="1200" cap="none" spc="0" normalizeH="0" baseline="0" noProof="0" dirty="0" err="1">
                <a:ln>
                  <a:noFill/>
                </a:ln>
                <a:solidFill>
                  <a:srgbClr val="000000"/>
                </a:solidFill>
                <a:effectLst/>
                <a:uLnTx/>
                <a:uFillTx/>
                <a:latin typeface="Open Sans Light"/>
                <a:ea typeface="+mn-ea"/>
                <a:cs typeface="Arial Narrow"/>
              </a:rPr>
              <a:t>emonstrates</a:t>
            </a: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 an analytical and systematic approach to problem solving. </a:t>
            </a:r>
            <a:endParaRPr kumimoji="0" lang="en-AU" sz="2000" b="0" i="0" u="none" strike="noStrike" kern="1200" cap="none" spc="0" normalizeH="0" baseline="0" noProof="0" dirty="0">
              <a:ln>
                <a:noFill/>
              </a:ln>
              <a:solidFill>
                <a:srgbClr val="000000"/>
              </a:solidFill>
              <a:effectLst/>
              <a:uLnTx/>
              <a:uFillTx/>
              <a:latin typeface="Open Sans Light"/>
              <a:ea typeface="+mn-ea"/>
              <a:cs typeface="Arial Narrow"/>
            </a:endParaRPr>
          </a:p>
        </p:txBody>
      </p:sp>
    </p:spTree>
    <p:extLst>
      <p:ext uri="{BB962C8B-B14F-4D97-AF65-F5344CB8AC3E}">
        <p14:creationId xmlns:p14="http://schemas.microsoft.com/office/powerpoint/2010/main" val="3373292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85320" cy="584775"/>
          </a:xfrm>
        </p:spPr>
        <p:txBody>
          <a:bodyPr/>
          <a:lstStyle/>
          <a:p>
            <a:r>
              <a:rPr lang="en-US" dirty="0">
                <a:solidFill>
                  <a:schemeClr val="tx1"/>
                </a:solidFill>
                <a:highlight>
                  <a:srgbClr val="00FFFF"/>
                </a:highlight>
                <a:latin typeface="+mn-lt"/>
              </a:rPr>
              <a:t>Week 6 Action Items: Your check list to be completed</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305336"/>
            <a:ext cx="6453120" cy="512146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ea typeface="+mn-ea"/>
                <a:cs typeface="Arial Narrow"/>
              </a:rPr>
              <a:t>Self-pace through the weekly content as it becomes available (published). Go back to any you may have missed. </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ea typeface="+mn-ea"/>
                <a:cs typeface="Arial Narrow"/>
              </a:rPr>
              <a:t>Drop by t the Watercooler Conversations and have your say</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US" sz="2000" b="0" i="0" u="none" strike="noStrike" kern="1200" cap="none" spc="0" normalizeH="0" baseline="0" noProof="0" dirty="0">
                <a:ln>
                  <a:noFill/>
                </a:ln>
                <a:effectLst/>
                <a:highlight>
                  <a:srgbClr val="00FFFF"/>
                </a:highlight>
                <a:uLnTx/>
                <a:uFillTx/>
                <a:ea typeface="+mn-ea"/>
                <a:cs typeface="Arial Narrow"/>
              </a:rPr>
              <a:t>Engage with your Assignment 2 group </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ea typeface="+mn-ea"/>
                <a:cs typeface="Arial Narrow"/>
              </a:rPr>
              <a:t>Reflect on what’s working &amp; what’s not.</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endParaRPr lang="en-US" sz="2000" dirty="0">
              <a:solidFill>
                <a:srgbClr val="000000"/>
              </a:solidFill>
              <a:cs typeface="Arial Narrow"/>
            </a:endParaRP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lang="en-US" sz="2000" dirty="0">
                <a:solidFill>
                  <a:srgbClr val="000000"/>
                </a:solidFill>
                <a:highlight>
                  <a:srgbClr val="00FFFF"/>
                </a:highlight>
                <a:cs typeface="Arial Narrow"/>
              </a:rPr>
              <a:t>Next week Assignment 2 considerations around CoPs, Social Capital and the Socio-Technical co-design approach.</a:t>
            </a:r>
            <a:r>
              <a:rPr kumimoji="0" lang="en-US" sz="2000" b="0" i="0" u="none" strike="noStrike" kern="1200" cap="none" spc="0" normalizeH="0" baseline="0" noProof="0" dirty="0">
                <a:ln>
                  <a:noFill/>
                </a:ln>
                <a:solidFill>
                  <a:srgbClr val="000000"/>
                </a:solidFill>
                <a:effectLst/>
                <a:highlight>
                  <a:srgbClr val="00FFFF"/>
                </a:highlight>
                <a:uLnTx/>
                <a:uFillTx/>
                <a:ea typeface="+mn-ea"/>
                <a:cs typeface="Arial Narrow"/>
              </a:rPr>
              <a:t> </a:t>
            </a:r>
          </a:p>
        </p:txBody>
      </p:sp>
      <p:pic>
        <p:nvPicPr>
          <p:cNvPr id="8" name="Picture 7" descr="Graphical user interface, application&#10;&#10;Description automatically generated">
            <a:extLst>
              <a:ext uri="{FF2B5EF4-FFF2-40B4-BE49-F238E27FC236}">
                <a16:creationId xmlns:a16="http://schemas.microsoft.com/office/drawing/2014/main" id="{B0DC2CFB-1324-754F-91E9-DA381F7A1E96}"/>
              </a:ext>
            </a:extLst>
          </p:cNvPr>
          <p:cNvPicPr>
            <a:picLocks noChangeAspect="1"/>
          </p:cNvPicPr>
          <p:nvPr/>
        </p:nvPicPr>
        <p:blipFill>
          <a:blip r:embed="rId3"/>
          <a:stretch>
            <a:fillRect/>
          </a:stretch>
        </p:blipFill>
        <p:spPr>
          <a:xfrm>
            <a:off x="7446857" y="1451251"/>
            <a:ext cx="2637541" cy="2129619"/>
          </a:xfrm>
          <a:prstGeom prst="rect">
            <a:avLst/>
          </a:prstGeom>
        </p:spPr>
      </p:pic>
    </p:spTree>
    <p:extLst>
      <p:ext uri="{BB962C8B-B14F-4D97-AF65-F5344CB8AC3E}">
        <p14:creationId xmlns:p14="http://schemas.microsoft.com/office/powerpoint/2010/main" val="1763153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21820" cy="584775"/>
          </a:xfrm>
        </p:spPr>
        <p:txBody>
          <a:bodyPr/>
          <a:lstStyle/>
          <a:p>
            <a:r>
              <a:rPr lang="en-US" dirty="0">
                <a:solidFill>
                  <a:schemeClr val="tx1"/>
                </a:solidFill>
                <a:highlight>
                  <a:srgbClr val="00FFFF"/>
                </a:highlight>
                <a:latin typeface="+mn-lt"/>
              </a:rPr>
              <a:t>Virtual Coffees occur Wednesday evenings 7-7:45pm</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4535980"/>
            <a:ext cx="9447368" cy="1889813"/>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lang="en-US" sz="2000" dirty="0">
                <a:solidFill>
                  <a:srgbClr val="000000"/>
                </a:solidFill>
                <a:cs typeface="Arial Narrow"/>
              </a:rPr>
              <a:t>Optional</a:t>
            </a:r>
            <a:r>
              <a:rPr kumimoji="0" lang="en-US" sz="2000" b="0" i="0" u="none" strike="noStrike" kern="1200" cap="none" spc="0" normalizeH="0" baseline="0" noProof="0" dirty="0">
                <a:ln>
                  <a:noFill/>
                </a:ln>
                <a:solidFill>
                  <a:srgbClr val="000000"/>
                </a:solidFill>
                <a:effectLst/>
                <a:uLnTx/>
                <a:uFillTx/>
                <a:ea typeface="+mn-ea"/>
                <a:cs typeface="Arial Narrow"/>
              </a:rPr>
              <a:t>, &amp; informal drop-ins for online consultations.</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ea typeface="+mn-ea"/>
                <a:cs typeface="Arial Narrow"/>
              </a:rPr>
              <a:t>Drop by a minute, 10 or as long as it takes (within limits)</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ea typeface="+mn-ea"/>
                <a:cs typeface="Arial Narrow"/>
              </a:rPr>
              <a:t>No need to book and </a:t>
            </a:r>
            <a:r>
              <a:rPr kumimoji="0" lang="en-US" sz="2000" b="0" i="0" u="none" strike="noStrike" kern="1200" cap="none" spc="0" normalizeH="0" baseline="0" noProof="0" dirty="0">
                <a:ln>
                  <a:noFill/>
                </a:ln>
                <a:solidFill>
                  <a:srgbClr val="000000"/>
                </a:solidFill>
                <a:effectLst/>
                <a:highlight>
                  <a:srgbClr val="00FFFF"/>
                </a:highlight>
                <a:uLnTx/>
                <a:uFillTx/>
                <a:ea typeface="+mn-ea"/>
                <a:cs typeface="Arial Narrow"/>
              </a:rPr>
              <a:t>the sessions are not recorded</a:t>
            </a:r>
            <a:r>
              <a:rPr kumimoji="0" lang="en-US" sz="2000" b="0" i="0" u="none" strike="noStrike" kern="1200" cap="none" spc="0" normalizeH="0" baseline="0" noProof="0" dirty="0">
                <a:ln>
                  <a:noFill/>
                </a:ln>
                <a:solidFill>
                  <a:srgbClr val="000000"/>
                </a:solidFill>
                <a:effectLst/>
                <a:uLnTx/>
                <a:uFillTx/>
                <a:ea typeface="+mn-ea"/>
                <a:cs typeface="Arial Narrow"/>
              </a:rPr>
              <a:t>.</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ea typeface="+mn-ea"/>
                <a:cs typeface="Arial Narrow"/>
              </a:rPr>
              <a:t>Check the Collaborate Ultra link for the session.</a:t>
            </a:r>
            <a:endParaRPr kumimoji="0" lang="en-US" sz="1800" b="0" i="0" u="none" strike="noStrike" kern="1200" cap="none" spc="0" normalizeH="0" baseline="0" noProof="0" dirty="0">
              <a:ln>
                <a:noFill/>
              </a:ln>
              <a:solidFill>
                <a:srgbClr val="FF0000"/>
              </a:solidFill>
              <a:effectLst/>
              <a:uLnTx/>
              <a:uFillTx/>
              <a:ea typeface="+mn-ea"/>
              <a:cs typeface="Arial Narrow"/>
            </a:endParaRPr>
          </a:p>
        </p:txBody>
      </p:sp>
      <p:pic>
        <p:nvPicPr>
          <p:cNvPr id="3" name="Picture 2">
            <a:extLst>
              <a:ext uri="{FF2B5EF4-FFF2-40B4-BE49-F238E27FC236}">
                <a16:creationId xmlns:a16="http://schemas.microsoft.com/office/drawing/2014/main" id="{A4B6FBC0-CC01-1F61-11B3-835BDE676FCE}"/>
              </a:ext>
            </a:extLst>
          </p:cNvPr>
          <p:cNvPicPr>
            <a:picLocks noChangeAspect="1"/>
          </p:cNvPicPr>
          <p:nvPr/>
        </p:nvPicPr>
        <p:blipFill>
          <a:blip r:embed="rId2"/>
          <a:stretch>
            <a:fillRect/>
          </a:stretch>
        </p:blipFill>
        <p:spPr>
          <a:xfrm>
            <a:off x="553514" y="1353239"/>
            <a:ext cx="5809186" cy="3035300"/>
          </a:xfrm>
          <a:prstGeom prst="rect">
            <a:avLst/>
          </a:prstGeom>
        </p:spPr>
      </p:pic>
      <p:pic>
        <p:nvPicPr>
          <p:cNvPr id="6" name="Picture 5">
            <a:extLst>
              <a:ext uri="{FF2B5EF4-FFF2-40B4-BE49-F238E27FC236}">
                <a16:creationId xmlns:a16="http://schemas.microsoft.com/office/drawing/2014/main" id="{5DCB4B56-8ED1-C0B0-30CD-6D17D6F0B71E}"/>
              </a:ext>
            </a:extLst>
          </p:cNvPr>
          <p:cNvPicPr>
            <a:picLocks noChangeAspect="1"/>
          </p:cNvPicPr>
          <p:nvPr/>
        </p:nvPicPr>
        <p:blipFill>
          <a:blip r:embed="rId3"/>
          <a:stretch>
            <a:fillRect/>
          </a:stretch>
        </p:blipFill>
        <p:spPr>
          <a:xfrm>
            <a:off x="7334950" y="4978399"/>
            <a:ext cx="608900" cy="606425"/>
          </a:xfrm>
          <a:prstGeom prst="rect">
            <a:avLst/>
          </a:prstGeom>
        </p:spPr>
      </p:pic>
    </p:spTree>
    <p:extLst>
      <p:ext uri="{BB962C8B-B14F-4D97-AF65-F5344CB8AC3E}">
        <p14:creationId xmlns:p14="http://schemas.microsoft.com/office/powerpoint/2010/main" val="4117118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Image result for break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8117A5F-DBE8-41B3-AA4E-1881BEDCF4A9}"/>
              </a:ext>
            </a:extLst>
          </p:cNvPr>
          <p:cNvPicPr>
            <a:picLocks noChangeAspect="1"/>
          </p:cNvPicPr>
          <p:nvPr/>
        </p:nvPicPr>
        <p:blipFill>
          <a:blip r:embed="rId3"/>
          <a:stretch>
            <a:fillRect/>
          </a:stretch>
        </p:blipFill>
        <p:spPr>
          <a:xfrm>
            <a:off x="338137" y="300037"/>
            <a:ext cx="1990725" cy="1152525"/>
          </a:xfrm>
          <a:prstGeom prst="rect">
            <a:avLst/>
          </a:prstGeom>
        </p:spPr>
      </p:pic>
      <p:pic>
        <p:nvPicPr>
          <p:cNvPr id="4" name="Picture 3">
            <a:extLst>
              <a:ext uri="{FF2B5EF4-FFF2-40B4-BE49-F238E27FC236}">
                <a16:creationId xmlns:a16="http://schemas.microsoft.com/office/drawing/2014/main" id="{C3CB47F4-F863-4BB6-9073-207BBD651DC3}"/>
              </a:ext>
            </a:extLst>
          </p:cNvPr>
          <p:cNvPicPr>
            <a:picLocks noChangeAspect="1"/>
          </p:cNvPicPr>
          <p:nvPr/>
        </p:nvPicPr>
        <p:blipFill>
          <a:blip r:embed="rId4"/>
          <a:stretch>
            <a:fillRect/>
          </a:stretch>
        </p:blipFill>
        <p:spPr>
          <a:xfrm>
            <a:off x="338137" y="1557337"/>
            <a:ext cx="904875" cy="1247775"/>
          </a:xfrm>
          <a:prstGeom prst="rect">
            <a:avLst/>
          </a:prstGeom>
        </p:spPr>
      </p:pic>
    </p:spTree>
    <p:extLst>
      <p:ext uri="{BB962C8B-B14F-4D97-AF65-F5344CB8AC3E}">
        <p14:creationId xmlns:p14="http://schemas.microsoft.com/office/powerpoint/2010/main" val="85419309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36903BC6-D0C2-460E-84F6-9BB4B9E1F590}"/>
              </a:ext>
            </a:extLst>
          </p:cNvPr>
          <p:cNvPicPr>
            <a:picLocks noChangeAspect="1"/>
          </p:cNvPicPr>
          <p:nvPr/>
        </p:nvPicPr>
        <p:blipFill>
          <a:blip r:embed="rId3"/>
          <a:stretch>
            <a:fillRect/>
          </a:stretch>
        </p:blipFill>
        <p:spPr>
          <a:xfrm>
            <a:off x="1551246" y="2108232"/>
            <a:ext cx="6110890" cy="3255802"/>
          </a:xfrm>
          <a:prstGeom prst="rect">
            <a:avLst/>
          </a:prstGeom>
        </p:spPr>
      </p:pic>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9687755" cy="584775"/>
          </a:xfrm>
        </p:spPr>
        <p:txBody>
          <a:bodyPr/>
          <a:lstStyle/>
          <a:p>
            <a:r>
              <a:rPr lang="en-US" dirty="0">
                <a:solidFill>
                  <a:schemeClr val="tx1"/>
                </a:solidFill>
                <a:highlight>
                  <a:srgbClr val="00FFFF"/>
                </a:highlight>
                <a:latin typeface="+mn-lt"/>
              </a:rPr>
              <a:t>Assessment 2 Bootcamp</a:t>
            </a:r>
          </a:p>
        </p:txBody>
      </p:sp>
    </p:spTree>
    <p:extLst>
      <p:ext uri="{BB962C8B-B14F-4D97-AF65-F5344CB8AC3E}">
        <p14:creationId xmlns:p14="http://schemas.microsoft.com/office/powerpoint/2010/main" val="3848149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6F9BD9-A87C-BB50-4F1C-18993A398A56}"/>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2857269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10;&#10;Description automatically generated">
            <a:extLst>
              <a:ext uri="{FF2B5EF4-FFF2-40B4-BE49-F238E27FC236}">
                <a16:creationId xmlns:a16="http://schemas.microsoft.com/office/drawing/2014/main" id="{36C9B462-D104-7F54-C126-5E63FDE6A995}"/>
              </a:ext>
            </a:extLst>
          </p:cNvPr>
          <p:cNvPicPr>
            <a:picLocks noChangeAspect="1"/>
          </p:cNvPicPr>
          <p:nvPr/>
        </p:nvPicPr>
        <p:blipFill>
          <a:blip r:embed="rId2"/>
          <a:stretch>
            <a:fillRect/>
          </a:stretch>
        </p:blipFill>
        <p:spPr>
          <a:xfrm>
            <a:off x="408270" y="321010"/>
            <a:ext cx="6508096" cy="6215979"/>
          </a:xfrm>
          <a:prstGeom prst="rect">
            <a:avLst/>
          </a:prstGeom>
        </p:spPr>
      </p:pic>
      <p:pic>
        <p:nvPicPr>
          <p:cNvPr id="10" name="Picture 9" descr="A collage of a person&#10;&#10;Description automatically generated with low confidence">
            <a:extLst>
              <a:ext uri="{FF2B5EF4-FFF2-40B4-BE49-F238E27FC236}">
                <a16:creationId xmlns:a16="http://schemas.microsoft.com/office/drawing/2014/main" id="{CFAE8937-0763-D851-3A18-3FD602BB8EA1}"/>
              </a:ext>
            </a:extLst>
          </p:cNvPr>
          <p:cNvPicPr>
            <a:picLocks noChangeAspect="1"/>
          </p:cNvPicPr>
          <p:nvPr/>
        </p:nvPicPr>
        <p:blipFill>
          <a:blip r:embed="rId3"/>
          <a:stretch>
            <a:fillRect/>
          </a:stretch>
        </p:blipFill>
        <p:spPr>
          <a:xfrm>
            <a:off x="8492248" y="2512399"/>
            <a:ext cx="3412602" cy="2137422"/>
          </a:xfrm>
          <a:prstGeom prst="rect">
            <a:avLst/>
          </a:prstGeom>
          <a:ln>
            <a:solidFill>
              <a:schemeClr val="accent1"/>
            </a:solidFill>
          </a:ln>
        </p:spPr>
      </p:pic>
      <p:pic>
        <p:nvPicPr>
          <p:cNvPr id="12" name="Picture 11" descr="Graphical user interface&#10;&#10;Description automatically generated">
            <a:extLst>
              <a:ext uri="{FF2B5EF4-FFF2-40B4-BE49-F238E27FC236}">
                <a16:creationId xmlns:a16="http://schemas.microsoft.com/office/drawing/2014/main" id="{C06BBECA-6699-A763-2DAC-FBB67A664E73}"/>
              </a:ext>
            </a:extLst>
          </p:cNvPr>
          <p:cNvPicPr>
            <a:picLocks noChangeAspect="1"/>
          </p:cNvPicPr>
          <p:nvPr/>
        </p:nvPicPr>
        <p:blipFill>
          <a:blip r:embed="rId4"/>
          <a:stretch>
            <a:fillRect/>
          </a:stretch>
        </p:blipFill>
        <p:spPr>
          <a:xfrm>
            <a:off x="8492248" y="321010"/>
            <a:ext cx="3412602" cy="1972854"/>
          </a:xfrm>
          <a:prstGeom prst="rect">
            <a:avLst/>
          </a:prstGeom>
          <a:ln>
            <a:solidFill>
              <a:schemeClr val="accent1"/>
            </a:solidFill>
          </a:ln>
        </p:spPr>
      </p:pic>
    </p:spTree>
    <p:extLst>
      <p:ext uri="{BB962C8B-B14F-4D97-AF65-F5344CB8AC3E}">
        <p14:creationId xmlns:p14="http://schemas.microsoft.com/office/powerpoint/2010/main" val="410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29ECD6-B2FE-A2E7-0AB3-E5D70340BDC0}"/>
              </a:ext>
            </a:extLst>
          </p:cNvPr>
          <p:cNvSpPr/>
          <p:nvPr/>
        </p:nvSpPr>
        <p:spPr>
          <a:xfrm>
            <a:off x="1490991" y="2773643"/>
            <a:ext cx="7875169" cy="766052"/>
          </a:xfrm>
          <a:prstGeom prst="rect">
            <a:avLst/>
          </a:prstGeom>
          <a:solidFill>
            <a:schemeClr val="tx2">
              <a:lumMod val="5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1200">
              <a:solidFill>
                <a:schemeClr val="bg1"/>
              </a:solidFill>
              <a:cs typeface="Calibri Light" panose="020F0302020204030204" pitchFamily="34" charset="0"/>
            </a:endParaRPr>
          </a:p>
        </p:txBody>
      </p:sp>
      <p:sp>
        <p:nvSpPr>
          <p:cNvPr id="8" name="TextBox 7">
            <a:extLst>
              <a:ext uri="{FF2B5EF4-FFF2-40B4-BE49-F238E27FC236}">
                <a16:creationId xmlns:a16="http://schemas.microsoft.com/office/drawing/2014/main" id="{FAD0E915-1946-DD4C-40EC-D9B28B9766B0}"/>
              </a:ext>
            </a:extLst>
          </p:cNvPr>
          <p:cNvSpPr txBox="1"/>
          <p:nvPr/>
        </p:nvSpPr>
        <p:spPr>
          <a:xfrm>
            <a:off x="10212160" y="4534794"/>
            <a:ext cx="1753939" cy="338554"/>
          </a:xfrm>
          <a:prstGeom prst="rect">
            <a:avLst/>
          </a:prstGeom>
          <a:solidFill>
            <a:srgbClr val="FFC000"/>
          </a:solidFill>
        </p:spPr>
        <p:txBody>
          <a:bodyPr wrap="square" rtlCol="0">
            <a:spAutoFit/>
          </a:bodyPr>
          <a:lstStyle/>
          <a:p>
            <a:pPr algn="ctr" defTabSz="685800">
              <a:defRPr/>
            </a:pPr>
            <a:r>
              <a:rPr lang="en-US" sz="1600" dirty="0">
                <a:ea typeface="Open Sans Light" panose="020B0306030504020204" pitchFamily="34" charset="0"/>
                <a:cs typeface="Open Sans Light" panose="020B0306030504020204" pitchFamily="34" charset="0"/>
              </a:rPr>
              <a:t>Weekly Modules</a:t>
            </a:r>
            <a:endParaRPr lang="en-US" sz="1600" dirty="0">
              <a:solidFill>
                <a:srgbClr val="FFC000"/>
              </a:solidFill>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BC76F4F6-B36C-7FEC-BB28-4BA9F5618AEC}"/>
              </a:ext>
            </a:extLst>
          </p:cNvPr>
          <p:cNvSpPr txBox="1"/>
          <p:nvPr/>
        </p:nvSpPr>
        <p:spPr>
          <a:xfrm>
            <a:off x="10433515" y="5006967"/>
            <a:ext cx="1360556" cy="338554"/>
          </a:xfrm>
          <a:prstGeom prst="rect">
            <a:avLst/>
          </a:prstGeom>
          <a:solidFill>
            <a:srgbClr val="0066FF"/>
          </a:solidFill>
        </p:spPr>
        <p:txBody>
          <a:bodyPr wrap="square" rtlCol="0">
            <a:spAutoFit/>
          </a:bodyPr>
          <a:lstStyle/>
          <a:p>
            <a:pPr algn="r" defTabSz="685800">
              <a:defRPr/>
            </a:pPr>
            <a:r>
              <a:rPr lang="en-US" sz="1600" dirty="0">
                <a:solidFill>
                  <a:prstClr val="white"/>
                </a:solidFill>
                <a:ea typeface="Open Sans Light" panose="020B0306030504020204" pitchFamily="34" charset="0"/>
                <a:cs typeface="Open Sans Light" panose="020B0306030504020204" pitchFamily="34" charset="0"/>
              </a:rPr>
              <a:t>Assignments</a:t>
            </a:r>
            <a:endParaRPr lang="en-US" sz="1600" dirty="0">
              <a:solidFill>
                <a:srgbClr val="071EF9"/>
              </a:solidFill>
              <a:ea typeface="Open Sans Light" panose="020B0306030504020204" pitchFamily="34" charset="0"/>
              <a:cs typeface="Open Sans Light" panose="020B0306030504020204" pitchFamily="34" charset="0"/>
            </a:endParaRPr>
          </a:p>
        </p:txBody>
      </p:sp>
      <p:sp>
        <p:nvSpPr>
          <p:cNvPr id="10" name="Rectangle 9">
            <a:extLst>
              <a:ext uri="{FF2B5EF4-FFF2-40B4-BE49-F238E27FC236}">
                <a16:creationId xmlns:a16="http://schemas.microsoft.com/office/drawing/2014/main" id="{233A93E0-FBA8-039C-2941-69B643FB5C04}"/>
              </a:ext>
            </a:extLst>
          </p:cNvPr>
          <p:cNvSpPr/>
          <p:nvPr/>
        </p:nvSpPr>
        <p:spPr>
          <a:xfrm>
            <a:off x="1494466" y="219406"/>
            <a:ext cx="7900988" cy="556903"/>
          </a:xfrm>
          <a:prstGeom prst="rect">
            <a:avLst/>
          </a:prstGeom>
          <a:solidFill>
            <a:schemeClr val="tx2">
              <a:lumMod val="50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1200">
              <a:solidFill>
                <a:prstClr val="black">
                  <a:lumMod val="65000"/>
                  <a:lumOff val="35000"/>
                </a:prstClr>
              </a:solidFill>
              <a:cs typeface="Calibri Light" panose="020F0302020204030204" pitchFamily="34" charset="0"/>
            </a:endParaRPr>
          </a:p>
        </p:txBody>
      </p:sp>
      <p:sp>
        <p:nvSpPr>
          <p:cNvPr id="11" name="TextBox 10">
            <a:extLst>
              <a:ext uri="{FF2B5EF4-FFF2-40B4-BE49-F238E27FC236}">
                <a16:creationId xmlns:a16="http://schemas.microsoft.com/office/drawing/2014/main" id="{524C0475-1394-5C09-889A-B668125D2D21}"/>
              </a:ext>
            </a:extLst>
          </p:cNvPr>
          <p:cNvSpPr txBox="1"/>
          <p:nvPr/>
        </p:nvSpPr>
        <p:spPr>
          <a:xfrm>
            <a:off x="1772576" y="259600"/>
            <a:ext cx="3210002" cy="461665"/>
          </a:xfrm>
          <a:prstGeom prst="rect">
            <a:avLst/>
          </a:prstGeom>
          <a:noFill/>
        </p:spPr>
        <p:txBody>
          <a:bodyPr wrap="square" rtlCol="0">
            <a:spAutoFit/>
          </a:bodyPr>
          <a:lstStyle/>
          <a:p>
            <a:pPr algn="ctr" defTabSz="685800" fontAlgn="auto">
              <a:spcBef>
                <a:spcPts val="0"/>
              </a:spcBef>
              <a:spcAft>
                <a:spcPts val="0"/>
              </a:spcAft>
              <a:defRPr/>
            </a:pPr>
            <a:r>
              <a:rPr lang="en-AU" sz="1200" b="1" dirty="0">
                <a:solidFill>
                  <a:schemeClr val="tx1">
                    <a:lumMod val="75000"/>
                    <a:lumOff val="25000"/>
                  </a:schemeClr>
                </a:solidFill>
                <a:ea typeface="+mn-ea"/>
                <a:cs typeface="Calibri Light" panose="020F0302020204030204" pitchFamily="34" charset="0"/>
              </a:rPr>
              <a:t>PROFESSIONALISM &amp; SKILLS FRAMEWORK    FOR THE INFORMATION AGE (SFIA)</a:t>
            </a:r>
          </a:p>
        </p:txBody>
      </p:sp>
      <p:sp>
        <p:nvSpPr>
          <p:cNvPr id="12" name="Rectangle 11">
            <a:extLst>
              <a:ext uri="{FF2B5EF4-FFF2-40B4-BE49-F238E27FC236}">
                <a16:creationId xmlns:a16="http://schemas.microsoft.com/office/drawing/2014/main" id="{6D843FFE-83B5-B708-5367-F721699A9855}"/>
              </a:ext>
            </a:extLst>
          </p:cNvPr>
          <p:cNvSpPr/>
          <p:nvPr/>
        </p:nvSpPr>
        <p:spPr>
          <a:xfrm>
            <a:off x="1508754" y="955838"/>
            <a:ext cx="7900988" cy="445972"/>
          </a:xfrm>
          <a:prstGeom prst="rect">
            <a:avLst/>
          </a:prstGeom>
          <a:solidFill>
            <a:schemeClr val="tx2">
              <a:lumMod val="50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1200">
              <a:solidFill>
                <a:prstClr val="black">
                  <a:lumMod val="65000"/>
                  <a:lumOff val="35000"/>
                </a:prstClr>
              </a:solidFill>
              <a:cs typeface="Calibri Light" panose="020F0302020204030204" pitchFamily="34" charset="0"/>
            </a:endParaRPr>
          </a:p>
        </p:txBody>
      </p:sp>
      <p:sp>
        <p:nvSpPr>
          <p:cNvPr id="13" name="TextBox 12">
            <a:extLst>
              <a:ext uri="{FF2B5EF4-FFF2-40B4-BE49-F238E27FC236}">
                <a16:creationId xmlns:a16="http://schemas.microsoft.com/office/drawing/2014/main" id="{909682B4-9A87-6297-66E8-8FA88C169EF6}"/>
              </a:ext>
            </a:extLst>
          </p:cNvPr>
          <p:cNvSpPr txBox="1"/>
          <p:nvPr/>
        </p:nvSpPr>
        <p:spPr>
          <a:xfrm>
            <a:off x="5694899" y="349227"/>
            <a:ext cx="3700555" cy="276999"/>
          </a:xfrm>
          <a:prstGeom prst="rect">
            <a:avLst/>
          </a:prstGeom>
          <a:solidFill>
            <a:schemeClr val="tx2">
              <a:lumMod val="50000"/>
            </a:schemeClr>
          </a:solidFill>
          <a:ln>
            <a:noFill/>
          </a:ln>
        </p:spPr>
        <p:txBody>
          <a:bodyPr wrap="square" rtlCol="0">
            <a:spAutoFit/>
          </a:bodyPr>
          <a:lstStyle/>
          <a:p>
            <a:pPr algn="ctr" defTabSz="685800" fontAlgn="auto">
              <a:spcBef>
                <a:spcPts val="0"/>
              </a:spcBef>
              <a:spcAft>
                <a:spcPts val="0"/>
              </a:spcAft>
              <a:defRPr/>
            </a:pPr>
            <a:r>
              <a:rPr lang="en-AU" sz="1200" b="1" dirty="0">
                <a:solidFill>
                  <a:schemeClr val="tx1">
                    <a:lumMod val="75000"/>
                    <a:lumOff val="25000"/>
                  </a:schemeClr>
                </a:solidFill>
                <a:ea typeface="+mn-ea"/>
                <a:cs typeface="Calibri Light" panose="020F0302020204030204" pitchFamily="34" charset="0"/>
              </a:rPr>
              <a:t>Let’s Get ethical!</a:t>
            </a:r>
          </a:p>
        </p:txBody>
      </p:sp>
      <p:sp>
        <p:nvSpPr>
          <p:cNvPr id="14" name="TextBox 13">
            <a:extLst>
              <a:ext uri="{FF2B5EF4-FFF2-40B4-BE49-F238E27FC236}">
                <a16:creationId xmlns:a16="http://schemas.microsoft.com/office/drawing/2014/main" id="{0EFED87C-0E4E-F589-6A36-9C15966E96F5}"/>
              </a:ext>
            </a:extLst>
          </p:cNvPr>
          <p:cNvSpPr txBox="1"/>
          <p:nvPr/>
        </p:nvSpPr>
        <p:spPr>
          <a:xfrm>
            <a:off x="2239672" y="1046010"/>
            <a:ext cx="2328863" cy="276999"/>
          </a:xfrm>
          <a:prstGeom prst="rect">
            <a:avLst/>
          </a:prstGeom>
          <a:solidFill>
            <a:schemeClr val="tx2">
              <a:lumMod val="50000"/>
            </a:schemeClr>
          </a:solidFill>
        </p:spPr>
        <p:txBody>
          <a:bodyPr wrap="square" rtlCol="0">
            <a:spAutoFit/>
          </a:bodyPr>
          <a:lstStyle/>
          <a:p>
            <a:pPr algn="ctr" defTabSz="685800" fontAlgn="auto">
              <a:spcBef>
                <a:spcPts val="0"/>
              </a:spcBef>
              <a:spcAft>
                <a:spcPts val="0"/>
              </a:spcAft>
              <a:defRPr/>
            </a:pPr>
            <a:r>
              <a:rPr lang="en-AU" sz="1200" b="1" dirty="0">
                <a:solidFill>
                  <a:schemeClr val="tx1">
                    <a:lumMod val="75000"/>
                    <a:lumOff val="25000"/>
                  </a:schemeClr>
                </a:solidFill>
                <a:ea typeface="+mn-ea"/>
                <a:cs typeface="Calibri Light" panose="020F0302020204030204" pitchFamily="34" charset="0"/>
              </a:rPr>
              <a:t>Data Ethics &amp; Data Governance</a:t>
            </a:r>
          </a:p>
        </p:txBody>
      </p:sp>
      <p:sp>
        <p:nvSpPr>
          <p:cNvPr id="15" name="TextBox 14">
            <a:extLst>
              <a:ext uri="{FF2B5EF4-FFF2-40B4-BE49-F238E27FC236}">
                <a16:creationId xmlns:a16="http://schemas.microsoft.com/office/drawing/2014/main" id="{270C3AA6-B9CD-D57F-1C60-7F4E2839AB9E}"/>
              </a:ext>
            </a:extLst>
          </p:cNvPr>
          <p:cNvSpPr txBox="1"/>
          <p:nvPr/>
        </p:nvSpPr>
        <p:spPr>
          <a:xfrm>
            <a:off x="6104365" y="1031411"/>
            <a:ext cx="2328863" cy="276999"/>
          </a:xfrm>
          <a:prstGeom prst="rect">
            <a:avLst/>
          </a:prstGeom>
          <a:solidFill>
            <a:schemeClr val="tx2">
              <a:lumMod val="50000"/>
            </a:schemeClr>
          </a:solidFill>
        </p:spPr>
        <p:txBody>
          <a:bodyPr wrap="square" rtlCol="0">
            <a:spAutoFit/>
          </a:bodyPr>
          <a:lstStyle/>
          <a:p>
            <a:pPr algn="ctr" defTabSz="685800" fontAlgn="auto">
              <a:spcBef>
                <a:spcPts val="0"/>
              </a:spcBef>
              <a:spcAft>
                <a:spcPts val="0"/>
              </a:spcAft>
              <a:defRPr/>
            </a:pPr>
            <a:r>
              <a:rPr lang="en-AU" sz="1200" b="1" dirty="0">
                <a:solidFill>
                  <a:schemeClr val="tx1">
                    <a:lumMod val="75000"/>
                    <a:lumOff val="25000"/>
                  </a:schemeClr>
                </a:solidFill>
                <a:ea typeface="+mn-ea"/>
                <a:cs typeface="Calibri Light" panose="020F0302020204030204" pitchFamily="34" charset="0"/>
              </a:rPr>
              <a:t>Privacy</a:t>
            </a:r>
          </a:p>
        </p:txBody>
      </p:sp>
      <p:sp>
        <p:nvSpPr>
          <p:cNvPr id="16" name="Rectangle 15">
            <a:extLst>
              <a:ext uri="{FF2B5EF4-FFF2-40B4-BE49-F238E27FC236}">
                <a16:creationId xmlns:a16="http://schemas.microsoft.com/office/drawing/2014/main" id="{7EE2B1B7-39C0-B2E6-480A-37FF93C8F55F}"/>
              </a:ext>
            </a:extLst>
          </p:cNvPr>
          <p:cNvSpPr/>
          <p:nvPr/>
        </p:nvSpPr>
        <p:spPr>
          <a:xfrm>
            <a:off x="1505822" y="1500736"/>
            <a:ext cx="7879793" cy="465506"/>
          </a:xfrm>
          <a:prstGeom prst="rect">
            <a:avLst/>
          </a:prstGeom>
          <a:solidFill>
            <a:schemeClr val="tx2">
              <a:lumMod val="50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1200">
              <a:solidFill>
                <a:prstClr val="white"/>
              </a:solidFill>
              <a:cs typeface="Calibri Light" panose="020F0302020204030204" pitchFamily="34" charset="0"/>
            </a:endParaRPr>
          </a:p>
        </p:txBody>
      </p:sp>
      <p:sp>
        <p:nvSpPr>
          <p:cNvPr id="17" name="Rectangle 16">
            <a:extLst>
              <a:ext uri="{FF2B5EF4-FFF2-40B4-BE49-F238E27FC236}">
                <a16:creationId xmlns:a16="http://schemas.microsoft.com/office/drawing/2014/main" id="{EAF4D7A6-5FB9-FCD8-C2AA-66BECDA4C562}"/>
              </a:ext>
            </a:extLst>
          </p:cNvPr>
          <p:cNvSpPr/>
          <p:nvPr/>
        </p:nvSpPr>
        <p:spPr>
          <a:xfrm>
            <a:off x="1489298" y="2773390"/>
            <a:ext cx="7906156" cy="766053"/>
          </a:xfrm>
          <a:prstGeom prst="rect">
            <a:avLst/>
          </a:prstGeom>
          <a:solidFill>
            <a:schemeClr val="tx2">
              <a:lumMod val="5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1200">
              <a:solidFill>
                <a:prstClr val="white"/>
              </a:solidFill>
              <a:cs typeface="Calibri Light" panose="020F0302020204030204" pitchFamily="34" charset="0"/>
            </a:endParaRPr>
          </a:p>
        </p:txBody>
      </p:sp>
      <p:sp>
        <p:nvSpPr>
          <p:cNvPr id="18" name="Rectangle 17">
            <a:extLst>
              <a:ext uri="{FF2B5EF4-FFF2-40B4-BE49-F238E27FC236}">
                <a16:creationId xmlns:a16="http://schemas.microsoft.com/office/drawing/2014/main" id="{A6606C45-62F4-63B6-9D86-3D7B6BDB07C7}"/>
              </a:ext>
            </a:extLst>
          </p:cNvPr>
          <p:cNvSpPr/>
          <p:nvPr/>
        </p:nvSpPr>
        <p:spPr>
          <a:xfrm>
            <a:off x="1494466" y="4216380"/>
            <a:ext cx="7915276" cy="512743"/>
          </a:xfrm>
          <a:prstGeom prst="rect">
            <a:avLst/>
          </a:prstGeom>
          <a:solidFill>
            <a:schemeClr val="tx2">
              <a:lumMod val="5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1200">
              <a:solidFill>
                <a:prstClr val="white"/>
              </a:solidFill>
              <a:cs typeface="Calibri Light" panose="020F0302020204030204" pitchFamily="34" charset="0"/>
            </a:endParaRPr>
          </a:p>
        </p:txBody>
      </p:sp>
      <p:sp>
        <p:nvSpPr>
          <p:cNvPr id="20" name="Rectangle 19">
            <a:extLst>
              <a:ext uri="{FF2B5EF4-FFF2-40B4-BE49-F238E27FC236}">
                <a16:creationId xmlns:a16="http://schemas.microsoft.com/office/drawing/2014/main" id="{62D2C6BB-3E95-EC01-7943-3D814B82533F}"/>
              </a:ext>
            </a:extLst>
          </p:cNvPr>
          <p:cNvSpPr/>
          <p:nvPr/>
        </p:nvSpPr>
        <p:spPr>
          <a:xfrm>
            <a:off x="1494466" y="6003492"/>
            <a:ext cx="7952525" cy="621081"/>
          </a:xfrm>
          <a:prstGeom prst="rect">
            <a:avLst/>
          </a:prstGeom>
          <a:solidFill>
            <a:schemeClr val="tx2">
              <a:lumMod val="5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1200">
              <a:solidFill>
                <a:prstClr val="white"/>
              </a:solidFill>
              <a:cs typeface="Calibri Light" panose="020F0302020204030204" pitchFamily="34" charset="0"/>
            </a:endParaRPr>
          </a:p>
        </p:txBody>
      </p:sp>
      <p:sp>
        <p:nvSpPr>
          <p:cNvPr id="21" name="Oval 20">
            <a:extLst>
              <a:ext uri="{FF2B5EF4-FFF2-40B4-BE49-F238E27FC236}">
                <a16:creationId xmlns:a16="http://schemas.microsoft.com/office/drawing/2014/main" id="{D4ABAEAF-0821-2D53-DD71-D6B076CFFFF0}"/>
              </a:ext>
            </a:extLst>
          </p:cNvPr>
          <p:cNvSpPr/>
          <p:nvPr/>
        </p:nvSpPr>
        <p:spPr>
          <a:xfrm>
            <a:off x="593650" y="332568"/>
            <a:ext cx="324000" cy="324000"/>
          </a:xfrm>
          <a:prstGeom prst="ellipse">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700">
              <a:solidFill>
                <a:schemeClr val="tx1"/>
              </a:solidFill>
              <a:cs typeface="Calibri Light" panose="020F0302020204030204" pitchFamily="34" charset="0"/>
            </a:endParaRPr>
          </a:p>
        </p:txBody>
      </p:sp>
      <p:sp>
        <p:nvSpPr>
          <p:cNvPr id="22" name="TextBox 21">
            <a:extLst>
              <a:ext uri="{FF2B5EF4-FFF2-40B4-BE49-F238E27FC236}">
                <a16:creationId xmlns:a16="http://schemas.microsoft.com/office/drawing/2014/main" id="{89B8AD98-EA42-87FF-2918-130A2A54B26E}"/>
              </a:ext>
            </a:extLst>
          </p:cNvPr>
          <p:cNvSpPr txBox="1"/>
          <p:nvPr/>
        </p:nvSpPr>
        <p:spPr>
          <a:xfrm>
            <a:off x="595904" y="399685"/>
            <a:ext cx="354385" cy="200055"/>
          </a:xfrm>
          <a:prstGeom prst="rect">
            <a:avLst/>
          </a:prstGeom>
          <a:noFill/>
          <a:ln>
            <a:noFill/>
          </a:ln>
        </p:spPr>
        <p:txBody>
          <a:bodyPr wrap="square" rtlCol="0">
            <a:spAutoFit/>
          </a:bodyPr>
          <a:lstStyle/>
          <a:p>
            <a:pPr defTabSz="685800" fontAlgn="auto">
              <a:spcBef>
                <a:spcPts val="0"/>
              </a:spcBef>
              <a:spcAft>
                <a:spcPts val="0"/>
              </a:spcAft>
              <a:defRPr/>
            </a:pPr>
            <a:r>
              <a:rPr lang="en-AU" sz="700" b="1" dirty="0">
                <a:ea typeface="+mn-ea"/>
                <a:cs typeface="Calibri Light" panose="020F0302020204030204" pitchFamily="34" charset="0"/>
              </a:rPr>
              <a:t>1-2</a:t>
            </a:r>
          </a:p>
        </p:txBody>
      </p:sp>
      <p:sp>
        <p:nvSpPr>
          <p:cNvPr id="23" name="Oval 22">
            <a:extLst>
              <a:ext uri="{FF2B5EF4-FFF2-40B4-BE49-F238E27FC236}">
                <a16:creationId xmlns:a16="http://schemas.microsoft.com/office/drawing/2014/main" id="{7A4CDB6F-AE89-8DBF-0D0D-1BD1B757C869}"/>
              </a:ext>
            </a:extLst>
          </p:cNvPr>
          <p:cNvSpPr/>
          <p:nvPr/>
        </p:nvSpPr>
        <p:spPr>
          <a:xfrm>
            <a:off x="593650" y="995349"/>
            <a:ext cx="324000" cy="324000"/>
          </a:xfrm>
          <a:prstGeom prst="ellipse">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700">
              <a:solidFill>
                <a:schemeClr val="tx1"/>
              </a:solidFill>
              <a:cs typeface="Calibri Light" panose="020F0302020204030204" pitchFamily="34" charset="0"/>
            </a:endParaRPr>
          </a:p>
        </p:txBody>
      </p:sp>
      <p:sp>
        <p:nvSpPr>
          <p:cNvPr id="24" name="TextBox 23">
            <a:extLst>
              <a:ext uri="{FF2B5EF4-FFF2-40B4-BE49-F238E27FC236}">
                <a16:creationId xmlns:a16="http://schemas.microsoft.com/office/drawing/2014/main" id="{684C3C7A-23B4-A7E6-A893-807C903A5765}"/>
              </a:ext>
            </a:extLst>
          </p:cNvPr>
          <p:cNvSpPr txBox="1"/>
          <p:nvPr/>
        </p:nvSpPr>
        <p:spPr>
          <a:xfrm>
            <a:off x="579022" y="1069222"/>
            <a:ext cx="357188" cy="200055"/>
          </a:xfrm>
          <a:prstGeom prst="rect">
            <a:avLst/>
          </a:prstGeom>
          <a:noFill/>
          <a:ln>
            <a:noFill/>
          </a:ln>
        </p:spPr>
        <p:txBody>
          <a:bodyPr wrap="square" rtlCol="0">
            <a:spAutoFit/>
          </a:bodyPr>
          <a:lstStyle/>
          <a:p>
            <a:pPr defTabSz="685800" fontAlgn="auto">
              <a:spcBef>
                <a:spcPts val="0"/>
              </a:spcBef>
              <a:spcAft>
                <a:spcPts val="0"/>
              </a:spcAft>
              <a:defRPr/>
            </a:pPr>
            <a:r>
              <a:rPr lang="en-AU" sz="700" b="1" dirty="0">
                <a:ea typeface="+mn-ea"/>
                <a:cs typeface="Calibri Light" panose="020F0302020204030204" pitchFamily="34" charset="0"/>
              </a:rPr>
              <a:t>3--4</a:t>
            </a:r>
          </a:p>
        </p:txBody>
      </p:sp>
      <p:sp>
        <p:nvSpPr>
          <p:cNvPr id="25" name="Oval 24">
            <a:extLst>
              <a:ext uri="{FF2B5EF4-FFF2-40B4-BE49-F238E27FC236}">
                <a16:creationId xmlns:a16="http://schemas.microsoft.com/office/drawing/2014/main" id="{109AEC57-D284-565A-C316-2B2871B190A5}"/>
              </a:ext>
            </a:extLst>
          </p:cNvPr>
          <p:cNvSpPr/>
          <p:nvPr/>
        </p:nvSpPr>
        <p:spPr>
          <a:xfrm>
            <a:off x="603650" y="1553309"/>
            <a:ext cx="324000" cy="324000"/>
          </a:xfrm>
          <a:prstGeom prst="ellipse">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700">
              <a:solidFill>
                <a:schemeClr val="bg1"/>
              </a:solidFill>
              <a:cs typeface="Calibri Light" panose="020F0302020204030204" pitchFamily="34" charset="0"/>
            </a:endParaRPr>
          </a:p>
        </p:txBody>
      </p:sp>
      <p:sp>
        <p:nvSpPr>
          <p:cNvPr id="26" name="TextBox 25">
            <a:extLst>
              <a:ext uri="{FF2B5EF4-FFF2-40B4-BE49-F238E27FC236}">
                <a16:creationId xmlns:a16="http://schemas.microsoft.com/office/drawing/2014/main" id="{6CFE5FC2-C335-FAA2-DF24-E637AE985A3B}"/>
              </a:ext>
            </a:extLst>
          </p:cNvPr>
          <p:cNvSpPr txBox="1"/>
          <p:nvPr/>
        </p:nvSpPr>
        <p:spPr>
          <a:xfrm>
            <a:off x="655065" y="1625686"/>
            <a:ext cx="324000" cy="200055"/>
          </a:xfrm>
          <a:prstGeom prst="rect">
            <a:avLst/>
          </a:prstGeom>
          <a:noFill/>
          <a:ln>
            <a:noFill/>
          </a:ln>
        </p:spPr>
        <p:txBody>
          <a:bodyPr wrap="square" rtlCol="0">
            <a:spAutoFit/>
          </a:bodyPr>
          <a:lstStyle/>
          <a:p>
            <a:pPr defTabSz="685800" fontAlgn="auto">
              <a:spcBef>
                <a:spcPts val="0"/>
              </a:spcBef>
              <a:spcAft>
                <a:spcPts val="0"/>
              </a:spcAft>
              <a:defRPr/>
            </a:pPr>
            <a:r>
              <a:rPr lang="en-AU" sz="700" b="1" dirty="0">
                <a:ea typeface="+mn-ea"/>
                <a:cs typeface="Calibri Light" panose="020F0302020204030204" pitchFamily="34" charset="0"/>
              </a:rPr>
              <a:t>5</a:t>
            </a:r>
          </a:p>
        </p:txBody>
      </p:sp>
      <p:sp>
        <p:nvSpPr>
          <p:cNvPr id="27" name="Oval 26">
            <a:extLst>
              <a:ext uri="{FF2B5EF4-FFF2-40B4-BE49-F238E27FC236}">
                <a16:creationId xmlns:a16="http://schemas.microsoft.com/office/drawing/2014/main" id="{59C5A850-0C33-EC52-E28F-49C94CFD808A}"/>
              </a:ext>
            </a:extLst>
          </p:cNvPr>
          <p:cNvSpPr/>
          <p:nvPr/>
        </p:nvSpPr>
        <p:spPr>
          <a:xfrm>
            <a:off x="580950" y="3027171"/>
            <a:ext cx="324000" cy="324000"/>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700">
              <a:solidFill>
                <a:schemeClr val="bg1"/>
              </a:solidFill>
              <a:cs typeface="Calibri Light" panose="020F0302020204030204" pitchFamily="34" charset="0"/>
            </a:endParaRPr>
          </a:p>
        </p:txBody>
      </p:sp>
      <p:sp>
        <p:nvSpPr>
          <p:cNvPr id="28" name="TextBox 27">
            <a:extLst>
              <a:ext uri="{FF2B5EF4-FFF2-40B4-BE49-F238E27FC236}">
                <a16:creationId xmlns:a16="http://schemas.microsoft.com/office/drawing/2014/main" id="{904B437F-56BC-003F-57D0-59D518ABCB07}"/>
              </a:ext>
            </a:extLst>
          </p:cNvPr>
          <p:cNvSpPr txBox="1"/>
          <p:nvPr/>
        </p:nvSpPr>
        <p:spPr>
          <a:xfrm>
            <a:off x="588283" y="3084890"/>
            <a:ext cx="334333" cy="200055"/>
          </a:xfrm>
          <a:prstGeom prst="rect">
            <a:avLst/>
          </a:prstGeom>
          <a:noFill/>
          <a:ln>
            <a:noFill/>
          </a:ln>
        </p:spPr>
        <p:txBody>
          <a:bodyPr wrap="square" rtlCol="0">
            <a:spAutoFit/>
          </a:bodyPr>
          <a:lstStyle/>
          <a:p>
            <a:pPr defTabSz="685800" fontAlgn="auto">
              <a:spcBef>
                <a:spcPts val="0"/>
              </a:spcBef>
              <a:spcAft>
                <a:spcPts val="0"/>
              </a:spcAft>
              <a:defRPr/>
            </a:pPr>
            <a:r>
              <a:rPr lang="en-AU" sz="700" b="1" dirty="0">
                <a:ea typeface="+mn-ea"/>
                <a:cs typeface="Calibri Light" panose="020F0302020204030204" pitchFamily="34" charset="0"/>
              </a:rPr>
              <a:t>6-7</a:t>
            </a:r>
          </a:p>
        </p:txBody>
      </p:sp>
      <p:sp>
        <p:nvSpPr>
          <p:cNvPr id="29" name="Oval 28">
            <a:extLst>
              <a:ext uri="{FF2B5EF4-FFF2-40B4-BE49-F238E27FC236}">
                <a16:creationId xmlns:a16="http://schemas.microsoft.com/office/drawing/2014/main" id="{E1B2DDCA-D58C-D711-0CFC-E44E8435438E}"/>
              </a:ext>
            </a:extLst>
          </p:cNvPr>
          <p:cNvSpPr/>
          <p:nvPr/>
        </p:nvSpPr>
        <p:spPr>
          <a:xfrm>
            <a:off x="593650" y="6048799"/>
            <a:ext cx="324000" cy="324000"/>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700">
              <a:solidFill>
                <a:schemeClr val="bg1"/>
              </a:solidFill>
              <a:cs typeface="Calibri Light" panose="020F0302020204030204" pitchFamily="34" charset="0"/>
            </a:endParaRPr>
          </a:p>
        </p:txBody>
      </p:sp>
      <p:sp>
        <p:nvSpPr>
          <p:cNvPr id="30" name="TextBox 29">
            <a:extLst>
              <a:ext uri="{FF2B5EF4-FFF2-40B4-BE49-F238E27FC236}">
                <a16:creationId xmlns:a16="http://schemas.microsoft.com/office/drawing/2014/main" id="{60296FDA-AA48-E015-1C12-B7D3AD2A0E80}"/>
              </a:ext>
            </a:extLst>
          </p:cNvPr>
          <p:cNvSpPr txBox="1"/>
          <p:nvPr/>
        </p:nvSpPr>
        <p:spPr>
          <a:xfrm>
            <a:off x="620939" y="6114212"/>
            <a:ext cx="416435" cy="200055"/>
          </a:xfrm>
          <a:prstGeom prst="rect">
            <a:avLst/>
          </a:prstGeom>
          <a:noFill/>
          <a:ln>
            <a:noFill/>
          </a:ln>
        </p:spPr>
        <p:txBody>
          <a:bodyPr wrap="square" rtlCol="0">
            <a:spAutoFit/>
          </a:bodyPr>
          <a:lstStyle/>
          <a:p>
            <a:pPr defTabSz="685800" fontAlgn="auto">
              <a:spcBef>
                <a:spcPts val="0"/>
              </a:spcBef>
              <a:spcAft>
                <a:spcPts val="0"/>
              </a:spcAft>
              <a:defRPr/>
            </a:pPr>
            <a:r>
              <a:rPr lang="en-AU" sz="700" b="1" dirty="0">
                <a:ea typeface="+mn-ea"/>
                <a:cs typeface="Calibri Light" panose="020F0302020204030204" pitchFamily="34" charset="0"/>
              </a:rPr>
              <a:t>12</a:t>
            </a:r>
          </a:p>
        </p:txBody>
      </p:sp>
      <p:sp>
        <p:nvSpPr>
          <p:cNvPr id="33" name="Right Brace 32">
            <a:extLst>
              <a:ext uri="{FF2B5EF4-FFF2-40B4-BE49-F238E27FC236}">
                <a16:creationId xmlns:a16="http://schemas.microsoft.com/office/drawing/2014/main" id="{D73CCA98-321B-C641-0EA4-B564A96F5B0C}"/>
              </a:ext>
            </a:extLst>
          </p:cNvPr>
          <p:cNvSpPr/>
          <p:nvPr/>
        </p:nvSpPr>
        <p:spPr>
          <a:xfrm>
            <a:off x="9486469" y="212446"/>
            <a:ext cx="630064" cy="5207736"/>
          </a:xfrm>
          <a:prstGeom prst="rightBrace">
            <a:avLst>
              <a:gd name="adj1" fmla="val 8333"/>
              <a:gd name="adj2" fmla="val 48499"/>
            </a:avLst>
          </a:prstGeom>
          <a:ln w="38100">
            <a:solidFill>
              <a:srgbClr val="004EC0"/>
            </a:solidFill>
          </a:ln>
        </p:spPr>
        <p:style>
          <a:lnRef idx="1">
            <a:schemeClr val="dk1"/>
          </a:lnRef>
          <a:fillRef idx="0">
            <a:schemeClr val="dk1"/>
          </a:fillRef>
          <a:effectRef idx="0">
            <a:schemeClr val="dk1"/>
          </a:effectRef>
          <a:fontRef idx="minor">
            <a:schemeClr val="tx1"/>
          </a:fontRef>
        </p:style>
        <p:txBody>
          <a:bodyPr rtlCol="0" anchor="ctr"/>
          <a:lstStyle/>
          <a:p>
            <a:pPr algn="ctr" defTabSz="685800" fontAlgn="auto">
              <a:spcBef>
                <a:spcPts val="0"/>
              </a:spcBef>
              <a:spcAft>
                <a:spcPts val="0"/>
              </a:spcAft>
              <a:defRPr/>
            </a:pPr>
            <a:endParaRPr lang="en-AU" sz="1350">
              <a:solidFill>
                <a:prstClr val="black"/>
              </a:solidFill>
            </a:endParaRPr>
          </a:p>
        </p:txBody>
      </p:sp>
      <p:sp>
        <p:nvSpPr>
          <p:cNvPr id="36" name="Right Brace 35">
            <a:extLst>
              <a:ext uri="{FF2B5EF4-FFF2-40B4-BE49-F238E27FC236}">
                <a16:creationId xmlns:a16="http://schemas.microsoft.com/office/drawing/2014/main" id="{803F367D-6425-D063-C42C-A9DDE6B042FB}"/>
              </a:ext>
            </a:extLst>
          </p:cNvPr>
          <p:cNvSpPr/>
          <p:nvPr/>
        </p:nvSpPr>
        <p:spPr>
          <a:xfrm rot="16200000">
            <a:off x="5155900" y="-1415010"/>
            <a:ext cx="537295" cy="8029487"/>
          </a:xfrm>
          <a:prstGeom prst="rightBrace">
            <a:avLst>
              <a:gd name="adj1" fmla="val 8333"/>
              <a:gd name="adj2" fmla="val 48499"/>
            </a:avLst>
          </a:prstGeom>
          <a:noFill/>
          <a:ln w="28575">
            <a:solidFill>
              <a:srgbClr val="004EC0"/>
            </a:solidFill>
          </a:ln>
        </p:spPr>
        <p:style>
          <a:lnRef idx="1">
            <a:schemeClr val="dk1"/>
          </a:lnRef>
          <a:fillRef idx="0">
            <a:schemeClr val="dk1"/>
          </a:fillRef>
          <a:effectRef idx="0">
            <a:schemeClr val="dk1"/>
          </a:effectRef>
          <a:fontRef idx="minor">
            <a:schemeClr val="tx1"/>
          </a:fontRef>
        </p:style>
        <p:txBody>
          <a:bodyPr rtlCol="0" anchor="ctr"/>
          <a:lstStyle/>
          <a:p>
            <a:pPr algn="ctr" defTabSz="685800" fontAlgn="auto">
              <a:spcBef>
                <a:spcPts val="0"/>
              </a:spcBef>
              <a:spcAft>
                <a:spcPts val="0"/>
              </a:spcAft>
              <a:defRPr/>
            </a:pPr>
            <a:endParaRPr lang="en-AU" sz="1200">
              <a:solidFill>
                <a:prstClr val="black"/>
              </a:solidFill>
            </a:endParaRPr>
          </a:p>
        </p:txBody>
      </p:sp>
      <p:sp>
        <p:nvSpPr>
          <p:cNvPr id="40" name="TextBox 39">
            <a:extLst>
              <a:ext uri="{FF2B5EF4-FFF2-40B4-BE49-F238E27FC236}">
                <a16:creationId xmlns:a16="http://schemas.microsoft.com/office/drawing/2014/main" id="{7050A752-2EE5-EF81-C9D7-D814B601D9FA}"/>
              </a:ext>
            </a:extLst>
          </p:cNvPr>
          <p:cNvSpPr txBox="1"/>
          <p:nvPr/>
        </p:nvSpPr>
        <p:spPr>
          <a:xfrm>
            <a:off x="1638300" y="1578439"/>
            <a:ext cx="7671327" cy="276999"/>
          </a:xfrm>
          <a:prstGeom prst="rect">
            <a:avLst/>
          </a:prstGeom>
          <a:solidFill>
            <a:schemeClr val="tx2">
              <a:lumMod val="50000"/>
            </a:schemeClr>
          </a:solidFill>
        </p:spPr>
        <p:txBody>
          <a:bodyPr wrap="square" rtlCol="0">
            <a:spAutoFit/>
          </a:bodyPr>
          <a:lstStyle/>
          <a:p>
            <a:pPr algn="ctr" defTabSz="685800" fontAlgn="auto">
              <a:spcBef>
                <a:spcPts val="0"/>
              </a:spcBef>
              <a:spcAft>
                <a:spcPts val="0"/>
              </a:spcAft>
              <a:defRPr/>
            </a:pPr>
            <a:r>
              <a:rPr lang="en-AU" sz="1200" b="1" dirty="0">
                <a:solidFill>
                  <a:schemeClr val="tx1">
                    <a:lumMod val="75000"/>
                    <a:lumOff val="25000"/>
                  </a:schemeClr>
                </a:solidFill>
                <a:ea typeface="+mn-ea"/>
                <a:cs typeface="Calibri Light" panose="020F0302020204030204" pitchFamily="34" charset="0"/>
              </a:rPr>
              <a:t>Group Dynamics, Leadership &amp; Communication</a:t>
            </a:r>
          </a:p>
        </p:txBody>
      </p:sp>
      <p:sp>
        <p:nvSpPr>
          <p:cNvPr id="43" name="Rectangle 42">
            <a:extLst>
              <a:ext uri="{FF2B5EF4-FFF2-40B4-BE49-F238E27FC236}">
                <a16:creationId xmlns:a16="http://schemas.microsoft.com/office/drawing/2014/main" id="{AF2EF899-5567-CE71-A31F-7A763B4AD470}"/>
              </a:ext>
            </a:extLst>
          </p:cNvPr>
          <p:cNvSpPr/>
          <p:nvPr/>
        </p:nvSpPr>
        <p:spPr>
          <a:xfrm>
            <a:off x="1605291" y="2717419"/>
            <a:ext cx="2354519" cy="895749"/>
          </a:xfrm>
          <a:prstGeom prst="rect">
            <a:avLst/>
          </a:prstGeom>
          <a:noFill/>
          <a:ln w="57150">
            <a:solidFill>
              <a:schemeClr val="bg1"/>
            </a:solidFill>
            <a:prstDash val="solid"/>
            <a:extLst>
              <a:ext uri="{C807C97D-BFC1-408E-A445-0C87EB9F89A2}">
                <ask:lineSketchStyleProps xmlns:ask="http://schemas.microsoft.com/office/drawing/2018/sketchyshapes">
                  <ask:type>
                    <ask:lineSketchNon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1200" dirty="0">
              <a:solidFill>
                <a:prstClr val="white"/>
              </a:solidFill>
              <a:highlight>
                <a:srgbClr val="00FFFF"/>
              </a:highlight>
            </a:endParaRPr>
          </a:p>
        </p:txBody>
      </p:sp>
      <p:sp>
        <p:nvSpPr>
          <p:cNvPr id="44" name="Oval 43">
            <a:extLst>
              <a:ext uri="{FF2B5EF4-FFF2-40B4-BE49-F238E27FC236}">
                <a16:creationId xmlns:a16="http://schemas.microsoft.com/office/drawing/2014/main" id="{DAD2ACCE-2186-8B65-533D-566EBED8E330}"/>
              </a:ext>
            </a:extLst>
          </p:cNvPr>
          <p:cNvSpPr/>
          <p:nvPr/>
        </p:nvSpPr>
        <p:spPr>
          <a:xfrm>
            <a:off x="580205" y="4322696"/>
            <a:ext cx="324000" cy="324000"/>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700">
              <a:solidFill>
                <a:schemeClr val="bg1"/>
              </a:solidFill>
              <a:cs typeface="Calibri Light" panose="020F0302020204030204" pitchFamily="34" charset="0"/>
            </a:endParaRPr>
          </a:p>
        </p:txBody>
      </p:sp>
      <p:sp>
        <p:nvSpPr>
          <p:cNvPr id="45" name="TextBox 44">
            <a:extLst>
              <a:ext uri="{FF2B5EF4-FFF2-40B4-BE49-F238E27FC236}">
                <a16:creationId xmlns:a16="http://schemas.microsoft.com/office/drawing/2014/main" id="{AABFB78A-7434-3E75-BB2E-59E87FCB44A9}"/>
              </a:ext>
            </a:extLst>
          </p:cNvPr>
          <p:cNvSpPr txBox="1"/>
          <p:nvPr/>
        </p:nvSpPr>
        <p:spPr>
          <a:xfrm>
            <a:off x="621555" y="4388109"/>
            <a:ext cx="384649" cy="200055"/>
          </a:xfrm>
          <a:prstGeom prst="rect">
            <a:avLst/>
          </a:prstGeom>
          <a:noFill/>
          <a:ln>
            <a:noFill/>
          </a:ln>
        </p:spPr>
        <p:txBody>
          <a:bodyPr wrap="square" rtlCol="0">
            <a:spAutoFit/>
          </a:bodyPr>
          <a:lstStyle/>
          <a:p>
            <a:pPr defTabSz="685800" fontAlgn="auto">
              <a:spcBef>
                <a:spcPts val="0"/>
              </a:spcBef>
              <a:spcAft>
                <a:spcPts val="0"/>
              </a:spcAft>
              <a:defRPr/>
            </a:pPr>
            <a:r>
              <a:rPr lang="en-AU" sz="700" b="1" dirty="0">
                <a:ea typeface="+mn-ea"/>
                <a:cs typeface="Calibri Light" panose="020F0302020204030204" pitchFamily="34" charset="0"/>
              </a:rPr>
              <a:t>9</a:t>
            </a:r>
          </a:p>
        </p:txBody>
      </p:sp>
      <p:sp>
        <p:nvSpPr>
          <p:cNvPr id="46" name="TextBox 45">
            <a:extLst>
              <a:ext uri="{FF2B5EF4-FFF2-40B4-BE49-F238E27FC236}">
                <a16:creationId xmlns:a16="http://schemas.microsoft.com/office/drawing/2014/main" id="{5D285D74-CB21-C861-0ADF-5B347D57630A}"/>
              </a:ext>
            </a:extLst>
          </p:cNvPr>
          <p:cNvSpPr txBox="1"/>
          <p:nvPr/>
        </p:nvSpPr>
        <p:spPr>
          <a:xfrm>
            <a:off x="4127114" y="2948550"/>
            <a:ext cx="2425405" cy="461665"/>
          </a:xfrm>
          <a:prstGeom prst="rect">
            <a:avLst/>
          </a:prstGeom>
          <a:solidFill>
            <a:schemeClr val="tx2">
              <a:lumMod val="50000"/>
            </a:schemeClr>
          </a:solidFill>
        </p:spPr>
        <p:txBody>
          <a:bodyPr wrap="square" rtlCol="0">
            <a:spAutoFit/>
          </a:bodyPr>
          <a:lstStyle/>
          <a:p>
            <a:pPr algn="ctr" defTabSz="685800" fontAlgn="auto">
              <a:spcBef>
                <a:spcPts val="0"/>
              </a:spcBef>
              <a:spcAft>
                <a:spcPts val="0"/>
              </a:spcAft>
              <a:defRPr/>
            </a:pPr>
            <a:r>
              <a:rPr lang="en-AU" sz="1200" b="1" dirty="0">
                <a:solidFill>
                  <a:srgbClr val="0070C0"/>
                </a:solidFill>
                <a:ea typeface="+mn-ea"/>
                <a:cs typeface="Calibri Light" panose="020F0302020204030204" pitchFamily="34" charset="0"/>
              </a:rPr>
              <a:t>INVESTIGATIVE </a:t>
            </a:r>
          </a:p>
          <a:p>
            <a:pPr algn="ctr" defTabSz="685800" fontAlgn="auto">
              <a:spcBef>
                <a:spcPts val="0"/>
              </a:spcBef>
              <a:spcAft>
                <a:spcPts val="0"/>
              </a:spcAft>
              <a:defRPr/>
            </a:pPr>
            <a:r>
              <a:rPr lang="en-AU" sz="1200" b="1" dirty="0">
                <a:solidFill>
                  <a:srgbClr val="0070C0"/>
                </a:solidFill>
                <a:ea typeface="+mn-ea"/>
                <a:cs typeface="Calibri Light" panose="020F0302020204030204" pitchFamily="34" charset="0"/>
              </a:rPr>
              <a:t>CASE STUDY FOUNDATIONS </a:t>
            </a:r>
          </a:p>
        </p:txBody>
      </p:sp>
      <p:sp>
        <p:nvSpPr>
          <p:cNvPr id="47" name="TextBox 46">
            <a:extLst>
              <a:ext uri="{FF2B5EF4-FFF2-40B4-BE49-F238E27FC236}">
                <a16:creationId xmlns:a16="http://schemas.microsoft.com/office/drawing/2014/main" id="{1EBB8C64-2844-24FF-C73A-F5D62B1F3BB0}"/>
              </a:ext>
            </a:extLst>
          </p:cNvPr>
          <p:cNvSpPr txBox="1"/>
          <p:nvPr/>
        </p:nvSpPr>
        <p:spPr>
          <a:xfrm>
            <a:off x="1814434" y="2930943"/>
            <a:ext cx="1920987" cy="461665"/>
          </a:xfrm>
          <a:prstGeom prst="rect">
            <a:avLst/>
          </a:prstGeom>
          <a:noFill/>
        </p:spPr>
        <p:txBody>
          <a:bodyPr wrap="square" rtlCol="0">
            <a:spAutoFit/>
          </a:bodyPr>
          <a:lstStyle/>
          <a:p>
            <a:pPr algn="ctr" defTabSz="685800" fontAlgn="auto">
              <a:spcBef>
                <a:spcPts val="0"/>
              </a:spcBef>
              <a:spcAft>
                <a:spcPts val="0"/>
              </a:spcAft>
              <a:defRPr/>
            </a:pPr>
            <a:r>
              <a:rPr lang="en-AU" sz="1200" b="1" dirty="0">
                <a:solidFill>
                  <a:schemeClr val="bg1"/>
                </a:solidFill>
                <a:ea typeface="+mn-ea"/>
                <a:cs typeface="Calibri Light" panose="020F0302020204030204" pitchFamily="34" charset="0"/>
              </a:rPr>
              <a:t>Wicked Problems &amp; The VUCA World</a:t>
            </a:r>
          </a:p>
        </p:txBody>
      </p:sp>
      <p:sp>
        <p:nvSpPr>
          <p:cNvPr id="48" name="TextBox 47">
            <a:extLst>
              <a:ext uri="{FF2B5EF4-FFF2-40B4-BE49-F238E27FC236}">
                <a16:creationId xmlns:a16="http://schemas.microsoft.com/office/drawing/2014/main" id="{36CFECB5-E7CA-CF61-85D4-C373FC0C477B}"/>
              </a:ext>
            </a:extLst>
          </p:cNvPr>
          <p:cNvSpPr txBox="1"/>
          <p:nvPr/>
        </p:nvSpPr>
        <p:spPr>
          <a:xfrm>
            <a:off x="6958723" y="2914099"/>
            <a:ext cx="2065396" cy="461665"/>
          </a:xfrm>
          <a:prstGeom prst="rect">
            <a:avLst/>
          </a:prstGeom>
          <a:noFill/>
        </p:spPr>
        <p:txBody>
          <a:bodyPr wrap="square" rtlCol="0">
            <a:spAutoFit/>
          </a:bodyPr>
          <a:lstStyle/>
          <a:p>
            <a:pPr algn="ctr" defTabSz="685800" fontAlgn="auto">
              <a:spcBef>
                <a:spcPts val="0"/>
              </a:spcBef>
              <a:spcAft>
                <a:spcPts val="0"/>
              </a:spcAft>
              <a:defRPr/>
            </a:pPr>
            <a:r>
              <a:rPr lang="en-AU" sz="1200" b="1" dirty="0">
                <a:solidFill>
                  <a:schemeClr val="bg1"/>
                </a:solidFill>
                <a:ea typeface="+mn-ea"/>
                <a:cs typeface="Calibri Light" panose="020F0302020204030204" pitchFamily="34" charset="0"/>
              </a:rPr>
              <a:t>Professional Belonging: </a:t>
            </a:r>
          </a:p>
          <a:p>
            <a:pPr algn="ctr" defTabSz="685800" fontAlgn="auto">
              <a:spcBef>
                <a:spcPts val="0"/>
              </a:spcBef>
              <a:spcAft>
                <a:spcPts val="0"/>
              </a:spcAft>
              <a:defRPr/>
            </a:pPr>
            <a:r>
              <a:rPr lang="en-AU" sz="1200" b="1" dirty="0">
                <a:solidFill>
                  <a:schemeClr val="bg1"/>
                </a:solidFill>
                <a:ea typeface="+mn-ea"/>
                <a:cs typeface="Calibri Light" panose="020F0302020204030204" pitchFamily="34" charset="0"/>
              </a:rPr>
              <a:t>CoPs &amp; Social Capital</a:t>
            </a:r>
          </a:p>
        </p:txBody>
      </p:sp>
      <p:sp>
        <p:nvSpPr>
          <p:cNvPr id="50" name="Rectangle 49">
            <a:extLst>
              <a:ext uri="{FF2B5EF4-FFF2-40B4-BE49-F238E27FC236}">
                <a16:creationId xmlns:a16="http://schemas.microsoft.com/office/drawing/2014/main" id="{5BA298D1-D68D-536C-7536-3A4DE07E1E79}"/>
              </a:ext>
            </a:extLst>
          </p:cNvPr>
          <p:cNvSpPr/>
          <p:nvPr/>
        </p:nvSpPr>
        <p:spPr>
          <a:xfrm>
            <a:off x="1510447" y="4832381"/>
            <a:ext cx="7916986" cy="455684"/>
          </a:xfrm>
          <a:prstGeom prst="rect">
            <a:avLst/>
          </a:prstGeom>
          <a:solidFill>
            <a:schemeClr val="tx2">
              <a:lumMod val="5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1200">
              <a:solidFill>
                <a:prstClr val="white"/>
              </a:solidFill>
              <a:cs typeface="Calibri Light" panose="020F0302020204030204" pitchFamily="34" charset="0"/>
            </a:endParaRPr>
          </a:p>
        </p:txBody>
      </p:sp>
      <p:sp>
        <p:nvSpPr>
          <p:cNvPr id="51" name="Oval 50">
            <a:extLst>
              <a:ext uri="{FF2B5EF4-FFF2-40B4-BE49-F238E27FC236}">
                <a16:creationId xmlns:a16="http://schemas.microsoft.com/office/drawing/2014/main" id="{F8A35AFE-F350-3626-F1EE-63305DC61FE4}"/>
              </a:ext>
            </a:extLst>
          </p:cNvPr>
          <p:cNvSpPr/>
          <p:nvPr/>
        </p:nvSpPr>
        <p:spPr>
          <a:xfrm>
            <a:off x="580855" y="3706767"/>
            <a:ext cx="324000" cy="324000"/>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700">
              <a:solidFill>
                <a:schemeClr val="bg1"/>
              </a:solidFill>
              <a:cs typeface="Calibri Light" panose="020F0302020204030204" pitchFamily="34" charset="0"/>
            </a:endParaRPr>
          </a:p>
        </p:txBody>
      </p:sp>
      <p:sp>
        <p:nvSpPr>
          <p:cNvPr id="52" name="TextBox 51">
            <a:extLst>
              <a:ext uri="{FF2B5EF4-FFF2-40B4-BE49-F238E27FC236}">
                <a16:creationId xmlns:a16="http://schemas.microsoft.com/office/drawing/2014/main" id="{8036E193-EC58-3DAE-0352-F0BD34D4AE4E}"/>
              </a:ext>
            </a:extLst>
          </p:cNvPr>
          <p:cNvSpPr txBox="1"/>
          <p:nvPr/>
        </p:nvSpPr>
        <p:spPr>
          <a:xfrm>
            <a:off x="631524" y="3763597"/>
            <a:ext cx="324000" cy="200055"/>
          </a:xfrm>
          <a:prstGeom prst="rect">
            <a:avLst/>
          </a:prstGeom>
          <a:noFill/>
          <a:ln>
            <a:noFill/>
          </a:ln>
        </p:spPr>
        <p:txBody>
          <a:bodyPr wrap="square" rtlCol="0">
            <a:spAutoFit/>
          </a:bodyPr>
          <a:lstStyle/>
          <a:p>
            <a:pPr defTabSz="685800" fontAlgn="auto">
              <a:spcBef>
                <a:spcPts val="0"/>
              </a:spcBef>
              <a:spcAft>
                <a:spcPts val="0"/>
              </a:spcAft>
              <a:defRPr/>
            </a:pPr>
            <a:r>
              <a:rPr lang="en-AU" sz="700" b="1" dirty="0">
                <a:ea typeface="+mn-ea"/>
                <a:cs typeface="Calibri Light" panose="020F0302020204030204" pitchFamily="34" charset="0"/>
              </a:rPr>
              <a:t>8</a:t>
            </a:r>
          </a:p>
        </p:txBody>
      </p:sp>
      <p:sp>
        <p:nvSpPr>
          <p:cNvPr id="53" name="TextBox 52">
            <a:extLst>
              <a:ext uri="{FF2B5EF4-FFF2-40B4-BE49-F238E27FC236}">
                <a16:creationId xmlns:a16="http://schemas.microsoft.com/office/drawing/2014/main" id="{BDDD2C85-8831-0A41-64B4-BD4659F6B476}"/>
              </a:ext>
            </a:extLst>
          </p:cNvPr>
          <p:cNvSpPr txBox="1"/>
          <p:nvPr/>
        </p:nvSpPr>
        <p:spPr>
          <a:xfrm>
            <a:off x="1603330" y="4341149"/>
            <a:ext cx="7716024" cy="276999"/>
          </a:xfrm>
          <a:prstGeom prst="rect">
            <a:avLst/>
          </a:prstGeom>
          <a:solidFill>
            <a:schemeClr val="tx2">
              <a:lumMod val="50000"/>
            </a:schemeClr>
          </a:solidFill>
        </p:spPr>
        <p:txBody>
          <a:bodyPr wrap="square" rtlCol="0">
            <a:spAutoFit/>
          </a:bodyPr>
          <a:lstStyle/>
          <a:p>
            <a:pPr algn="ctr" defTabSz="685800" fontAlgn="auto">
              <a:spcBef>
                <a:spcPts val="0"/>
              </a:spcBef>
              <a:spcAft>
                <a:spcPts val="0"/>
              </a:spcAft>
              <a:defRPr/>
            </a:pPr>
            <a:r>
              <a:rPr lang="en-AU" sz="1200" b="1" dirty="0">
                <a:solidFill>
                  <a:srgbClr val="FF6600"/>
                </a:solidFill>
                <a:ea typeface="+mn-ea"/>
                <a:cs typeface="Calibri Light" panose="020F0302020204030204" pitchFamily="34" charset="0"/>
              </a:rPr>
              <a:t>MENTAL HEALTH &amp; POSITIVE COMPUTING (NON TEACHING WEEK / NO F2F CLASS)</a:t>
            </a:r>
          </a:p>
        </p:txBody>
      </p:sp>
      <p:sp>
        <p:nvSpPr>
          <p:cNvPr id="57" name="TextBox 56">
            <a:extLst>
              <a:ext uri="{FF2B5EF4-FFF2-40B4-BE49-F238E27FC236}">
                <a16:creationId xmlns:a16="http://schemas.microsoft.com/office/drawing/2014/main" id="{A215E1A5-43E9-5793-EB29-D5ED2C9780E7}"/>
              </a:ext>
            </a:extLst>
          </p:cNvPr>
          <p:cNvSpPr txBox="1"/>
          <p:nvPr/>
        </p:nvSpPr>
        <p:spPr>
          <a:xfrm>
            <a:off x="1603330" y="6183834"/>
            <a:ext cx="7706296" cy="276999"/>
          </a:xfrm>
          <a:prstGeom prst="rect">
            <a:avLst/>
          </a:prstGeom>
          <a:noFill/>
        </p:spPr>
        <p:txBody>
          <a:bodyPr wrap="square" rtlCol="0">
            <a:spAutoFit/>
          </a:bodyPr>
          <a:lstStyle/>
          <a:p>
            <a:pPr algn="ctr" defTabSz="685800" fontAlgn="auto">
              <a:spcBef>
                <a:spcPts val="0"/>
              </a:spcBef>
              <a:spcAft>
                <a:spcPts val="0"/>
              </a:spcAft>
              <a:defRPr/>
            </a:pPr>
            <a:r>
              <a:rPr lang="en-AU" sz="1200" b="1" dirty="0">
                <a:solidFill>
                  <a:schemeClr val="bg1"/>
                </a:solidFill>
                <a:ea typeface="+mn-ea"/>
                <a:cs typeface="Calibri Light" panose="020F0302020204030204" pitchFamily="34" charset="0"/>
              </a:rPr>
              <a:t>UNIT REVIEW</a:t>
            </a:r>
          </a:p>
        </p:txBody>
      </p:sp>
      <p:sp>
        <p:nvSpPr>
          <p:cNvPr id="58" name="TextBox 57">
            <a:extLst>
              <a:ext uri="{FF2B5EF4-FFF2-40B4-BE49-F238E27FC236}">
                <a16:creationId xmlns:a16="http://schemas.microsoft.com/office/drawing/2014/main" id="{88F8F1D0-8108-54F2-E1D9-9F2F9A3FA620}"/>
              </a:ext>
            </a:extLst>
          </p:cNvPr>
          <p:cNvSpPr txBox="1"/>
          <p:nvPr/>
        </p:nvSpPr>
        <p:spPr>
          <a:xfrm>
            <a:off x="1603330" y="4935639"/>
            <a:ext cx="7733715" cy="276999"/>
          </a:xfrm>
          <a:prstGeom prst="rect">
            <a:avLst/>
          </a:prstGeom>
          <a:noFill/>
          <a:ln>
            <a:noFill/>
          </a:ln>
        </p:spPr>
        <p:txBody>
          <a:bodyPr wrap="square" rtlCol="0">
            <a:spAutoFit/>
          </a:bodyPr>
          <a:lstStyle/>
          <a:p>
            <a:pPr algn="ctr" defTabSz="685800" fontAlgn="auto">
              <a:spcBef>
                <a:spcPts val="0"/>
              </a:spcBef>
              <a:spcAft>
                <a:spcPts val="0"/>
              </a:spcAft>
              <a:defRPr/>
            </a:pPr>
            <a:r>
              <a:rPr lang="en-AU" sz="1200" b="1" dirty="0">
                <a:solidFill>
                  <a:schemeClr val="bg1"/>
                </a:solidFill>
                <a:ea typeface="+mn-ea"/>
                <a:cs typeface="Calibri Light" panose="020F0302020204030204" pitchFamily="34" charset="0"/>
              </a:rPr>
              <a:t>Justice, Equity, Diversity &amp; Inclusion (JEDI)</a:t>
            </a:r>
          </a:p>
        </p:txBody>
      </p:sp>
      <p:sp>
        <p:nvSpPr>
          <p:cNvPr id="4" name="Rectangle 3">
            <a:extLst>
              <a:ext uri="{FF2B5EF4-FFF2-40B4-BE49-F238E27FC236}">
                <a16:creationId xmlns:a16="http://schemas.microsoft.com/office/drawing/2014/main" id="{16ED4883-C016-2769-2E89-A3DDCDDAFE77}"/>
              </a:ext>
            </a:extLst>
          </p:cNvPr>
          <p:cNvSpPr/>
          <p:nvPr/>
        </p:nvSpPr>
        <p:spPr>
          <a:xfrm>
            <a:off x="1490991" y="3627983"/>
            <a:ext cx="7915017" cy="455684"/>
          </a:xfrm>
          <a:prstGeom prst="rect">
            <a:avLst/>
          </a:prstGeom>
          <a:solidFill>
            <a:schemeClr val="tx2">
              <a:lumMod val="5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1200">
              <a:solidFill>
                <a:prstClr val="white"/>
              </a:solidFill>
              <a:cs typeface="Calibri Light" panose="020F0302020204030204" pitchFamily="34" charset="0"/>
            </a:endParaRPr>
          </a:p>
        </p:txBody>
      </p:sp>
      <p:sp>
        <p:nvSpPr>
          <p:cNvPr id="5" name="Oval 4">
            <a:extLst>
              <a:ext uri="{FF2B5EF4-FFF2-40B4-BE49-F238E27FC236}">
                <a16:creationId xmlns:a16="http://schemas.microsoft.com/office/drawing/2014/main" id="{BE8BCF50-AADA-ED68-0C1C-40D4FB0D3A3E}"/>
              </a:ext>
            </a:extLst>
          </p:cNvPr>
          <p:cNvSpPr/>
          <p:nvPr/>
        </p:nvSpPr>
        <p:spPr>
          <a:xfrm>
            <a:off x="582874" y="4888209"/>
            <a:ext cx="324000" cy="324000"/>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700">
              <a:solidFill>
                <a:schemeClr val="bg1"/>
              </a:solidFill>
              <a:cs typeface="Calibri Light" panose="020F0302020204030204" pitchFamily="34" charset="0"/>
            </a:endParaRPr>
          </a:p>
        </p:txBody>
      </p:sp>
      <p:sp>
        <p:nvSpPr>
          <p:cNvPr id="6" name="TextBox 5">
            <a:extLst>
              <a:ext uri="{FF2B5EF4-FFF2-40B4-BE49-F238E27FC236}">
                <a16:creationId xmlns:a16="http://schemas.microsoft.com/office/drawing/2014/main" id="{6CA95D06-3F2A-A93C-37C7-4B498CEC0ED0}"/>
              </a:ext>
            </a:extLst>
          </p:cNvPr>
          <p:cNvSpPr txBox="1"/>
          <p:nvPr/>
        </p:nvSpPr>
        <p:spPr>
          <a:xfrm>
            <a:off x="595443" y="4945039"/>
            <a:ext cx="324000" cy="200055"/>
          </a:xfrm>
          <a:prstGeom prst="rect">
            <a:avLst/>
          </a:prstGeom>
          <a:noFill/>
          <a:ln>
            <a:noFill/>
          </a:ln>
        </p:spPr>
        <p:txBody>
          <a:bodyPr wrap="square" rtlCol="0">
            <a:spAutoFit/>
          </a:bodyPr>
          <a:lstStyle/>
          <a:p>
            <a:pPr defTabSz="685800" fontAlgn="auto">
              <a:spcBef>
                <a:spcPts val="0"/>
              </a:spcBef>
              <a:spcAft>
                <a:spcPts val="0"/>
              </a:spcAft>
              <a:defRPr/>
            </a:pPr>
            <a:r>
              <a:rPr lang="en-AU" sz="700" b="1" dirty="0">
                <a:cs typeface="Calibri Light" panose="020F0302020204030204" pitchFamily="34" charset="0"/>
              </a:rPr>
              <a:t>10</a:t>
            </a:r>
            <a:endParaRPr lang="en-AU" sz="700" b="1" dirty="0">
              <a:ea typeface="+mn-ea"/>
              <a:cs typeface="Calibri Light" panose="020F0302020204030204" pitchFamily="34" charset="0"/>
            </a:endParaRPr>
          </a:p>
        </p:txBody>
      </p:sp>
      <p:sp>
        <p:nvSpPr>
          <p:cNvPr id="54" name="Rectangle 53">
            <a:extLst>
              <a:ext uri="{FF2B5EF4-FFF2-40B4-BE49-F238E27FC236}">
                <a16:creationId xmlns:a16="http://schemas.microsoft.com/office/drawing/2014/main" id="{5DA11D67-804E-A18E-00ED-8A9D7E3865D7}"/>
              </a:ext>
            </a:extLst>
          </p:cNvPr>
          <p:cNvSpPr/>
          <p:nvPr/>
        </p:nvSpPr>
        <p:spPr>
          <a:xfrm>
            <a:off x="1510447" y="5420182"/>
            <a:ext cx="7936544" cy="455684"/>
          </a:xfrm>
          <a:prstGeom prst="rect">
            <a:avLst/>
          </a:prstGeom>
          <a:solidFill>
            <a:schemeClr val="tx2">
              <a:lumMod val="5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1200">
              <a:solidFill>
                <a:prstClr val="white"/>
              </a:solidFill>
              <a:cs typeface="Calibri Light" panose="020F0302020204030204" pitchFamily="34" charset="0"/>
            </a:endParaRPr>
          </a:p>
        </p:txBody>
      </p:sp>
      <p:sp>
        <p:nvSpPr>
          <p:cNvPr id="55" name="Oval 54">
            <a:extLst>
              <a:ext uri="{FF2B5EF4-FFF2-40B4-BE49-F238E27FC236}">
                <a16:creationId xmlns:a16="http://schemas.microsoft.com/office/drawing/2014/main" id="{B1ECD06D-EE8D-C6A4-F1EE-4F96B1F289E2}"/>
              </a:ext>
            </a:extLst>
          </p:cNvPr>
          <p:cNvSpPr/>
          <p:nvPr/>
        </p:nvSpPr>
        <p:spPr>
          <a:xfrm>
            <a:off x="582874" y="5472755"/>
            <a:ext cx="324000" cy="324000"/>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AU" sz="700">
              <a:solidFill>
                <a:schemeClr val="bg1"/>
              </a:solidFill>
              <a:cs typeface="Calibri Light" panose="020F0302020204030204" pitchFamily="34" charset="0"/>
            </a:endParaRPr>
          </a:p>
        </p:txBody>
      </p:sp>
      <p:sp>
        <p:nvSpPr>
          <p:cNvPr id="56" name="TextBox 55">
            <a:extLst>
              <a:ext uri="{FF2B5EF4-FFF2-40B4-BE49-F238E27FC236}">
                <a16:creationId xmlns:a16="http://schemas.microsoft.com/office/drawing/2014/main" id="{69CC17BC-82FD-06FD-302C-B5A78354A4A1}"/>
              </a:ext>
            </a:extLst>
          </p:cNvPr>
          <p:cNvSpPr txBox="1"/>
          <p:nvPr/>
        </p:nvSpPr>
        <p:spPr>
          <a:xfrm>
            <a:off x="595443" y="5529585"/>
            <a:ext cx="324000" cy="200055"/>
          </a:xfrm>
          <a:prstGeom prst="rect">
            <a:avLst/>
          </a:prstGeom>
          <a:noFill/>
          <a:ln>
            <a:noFill/>
          </a:ln>
        </p:spPr>
        <p:txBody>
          <a:bodyPr wrap="square" rtlCol="0">
            <a:spAutoFit/>
          </a:bodyPr>
          <a:lstStyle/>
          <a:p>
            <a:pPr defTabSz="685800" fontAlgn="auto">
              <a:spcBef>
                <a:spcPts val="0"/>
              </a:spcBef>
              <a:spcAft>
                <a:spcPts val="0"/>
              </a:spcAft>
              <a:defRPr/>
            </a:pPr>
            <a:r>
              <a:rPr lang="en-AU" sz="700" b="1" dirty="0">
                <a:cs typeface="Calibri Light" panose="020F0302020204030204" pitchFamily="34" charset="0"/>
              </a:rPr>
              <a:t>11</a:t>
            </a:r>
            <a:endParaRPr lang="en-AU" sz="700" b="1" dirty="0">
              <a:ea typeface="+mn-ea"/>
              <a:cs typeface="Calibri Light" panose="020F0302020204030204" pitchFamily="34" charset="0"/>
            </a:endParaRPr>
          </a:p>
        </p:txBody>
      </p:sp>
      <p:sp>
        <p:nvSpPr>
          <p:cNvPr id="59" name="TextBox 58">
            <a:extLst>
              <a:ext uri="{FF2B5EF4-FFF2-40B4-BE49-F238E27FC236}">
                <a16:creationId xmlns:a16="http://schemas.microsoft.com/office/drawing/2014/main" id="{ECDC3CBA-1868-888E-5290-F4B255C306EA}"/>
              </a:ext>
            </a:extLst>
          </p:cNvPr>
          <p:cNvSpPr txBox="1"/>
          <p:nvPr/>
        </p:nvSpPr>
        <p:spPr>
          <a:xfrm>
            <a:off x="1603330" y="5523440"/>
            <a:ext cx="7733715" cy="276999"/>
          </a:xfrm>
          <a:prstGeom prst="rect">
            <a:avLst/>
          </a:prstGeom>
          <a:noFill/>
          <a:ln>
            <a:noFill/>
          </a:ln>
        </p:spPr>
        <p:txBody>
          <a:bodyPr wrap="square" rtlCol="0">
            <a:spAutoFit/>
          </a:bodyPr>
          <a:lstStyle/>
          <a:p>
            <a:pPr algn="ctr" defTabSz="685800" fontAlgn="auto">
              <a:spcBef>
                <a:spcPts val="0"/>
              </a:spcBef>
              <a:spcAft>
                <a:spcPts val="0"/>
              </a:spcAft>
              <a:defRPr/>
            </a:pPr>
            <a:r>
              <a:rPr lang="en-AU" sz="1200" b="1" dirty="0">
                <a:solidFill>
                  <a:schemeClr val="bg1"/>
                </a:solidFill>
                <a:ea typeface="+mn-ea"/>
                <a:cs typeface="Calibri Light" panose="020F0302020204030204" pitchFamily="34" charset="0"/>
              </a:rPr>
              <a:t>Professionals Australia / Industry Guest</a:t>
            </a:r>
          </a:p>
        </p:txBody>
      </p:sp>
      <p:sp>
        <p:nvSpPr>
          <p:cNvPr id="60" name="TextBox 59">
            <a:extLst>
              <a:ext uri="{FF2B5EF4-FFF2-40B4-BE49-F238E27FC236}">
                <a16:creationId xmlns:a16="http://schemas.microsoft.com/office/drawing/2014/main" id="{34F8C72F-7987-9149-C067-E9639B7408EA}"/>
              </a:ext>
            </a:extLst>
          </p:cNvPr>
          <p:cNvSpPr txBox="1"/>
          <p:nvPr/>
        </p:nvSpPr>
        <p:spPr>
          <a:xfrm>
            <a:off x="1575912" y="3734048"/>
            <a:ext cx="7733715" cy="276999"/>
          </a:xfrm>
          <a:prstGeom prst="rect">
            <a:avLst/>
          </a:prstGeom>
          <a:noFill/>
          <a:ln>
            <a:noFill/>
          </a:ln>
        </p:spPr>
        <p:txBody>
          <a:bodyPr wrap="square" rtlCol="0">
            <a:spAutoFit/>
          </a:bodyPr>
          <a:lstStyle/>
          <a:p>
            <a:pPr algn="ctr" defTabSz="685800" fontAlgn="auto">
              <a:spcBef>
                <a:spcPts val="0"/>
              </a:spcBef>
              <a:spcAft>
                <a:spcPts val="0"/>
              </a:spcAft>
              <a:defRPr/>
            </a:pPr>
            <a:r>
              <a:rPr lang="en-AU" sz="1200" b="1" dirty="0">
                <a:solidFill>
                  <a:schemeClr val="bg1"/>
                </a:solidFill>
                <a:ea typeface="+mn-ea"/>
                <a:cs typeface="Calibri Light" panose="020F0302020204030204" pitchFamily="34" charset="0"/>
              </a:rPr>
              <a:t>#UpgradeYourWorld &amp; Public Interest Technology (PIT)</a:t>
            </a:r>
          </a:p>
        </p:txBody>
      </p:sp>
      <p:sp>
        <p:nvSpPr>
          <p:cNvPr id="39" name="Rectangle 38">
            <a:extLst>
              <a:ext uri="{FF2B5EF4-FFF2-40B4-BE49-F238E27FC236}">
                <a16:creationId xmlns:a16="http://schemas.microsoft.com/office/drawing/2014/main" id="{FAE540A6-B368-2338-CE75-950197AC3132}"/>
              </a:ext>
            </a:extLst>
          </p:cNvPr>
          <p:cNvSpPr/>
          <p:nvPr/>
        </p:nvSpPr>
        <p:spPr>
          <a:xfrm>
            <a:off x="1045845" y="343506"/>
            <a:ext cx="351702" cy="31343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lumMod val="75000"/>
                  <a:lumOff val="25000"/>
                </a:schemeClr>
              </a:solidFill>
            </a:endParaRPr>
          </a:p>
        </p:txBody>
      </p:sp>
      <p:sp>
        <p:nvSpPr>
          <p:cNvPr id="41" name="Rectangle 40">
            <a:extLst>
              <a:ext uri="{FF2B5EF4-FFF2-40B4-BE49-F238E27FC236}">
                <a16:creationId xmlns:a16="http://schemas.microsoft.com/office/drawing/2014/main" id="{CF05C205-D48D-AB96-5442-B166FC61D396}"/>
              </a:ext>
            </a:extLst>
          </p:cNvPr>
          <p:cNvSpPr/>
          <p:nvPr/>
        </p:nvSpPr>
        <p:spPr>
          <a:xfrm>
            <a:off x="5134236" y="2105138"/>
            <a:ext cx="351702" cy="313439"/>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609CC4F8-1FF5-8348-31D8-6C4C73FCBA24}"/>
              </a:ext>
            </a:extLst>
          </p:cNvPr>
          <p:cNvSpPr txBox="1"/>
          <p:nvPr/>
        </p:nvSpPr>
        <p:spPr>
          <a:xfrm>
            <a:off x="5180225" y="2161317"/>
            <a:ext cx="276148" cy="230832"/>
          </a:xfrm>
          <a:prstGeom prst="rect">
            <a:avLst/>
          </a:prstGeom>
          <a:noFill/>
        </p:spPr>
        <p:txBody>
          <a:bodyPr wrap="square" rtlCol="0">
            <a:spAutoFit/>
          </a:bodyPr>
          <a:lstStyle/>
          <a:p>
            <a:pPr defTabSz="685800" fontAlgn="auto">
              <a:spcBef>
                <a:spcPts val="0"/>
              </a:spcBef>
              <a:spcAft>
                <a:spcPts val="0"/>
              </a:spcAft>
              <a:defRPr/>
            </a:pPr>
            <a:r>
              <a:rPr lang="en-AU" sz="900" b="1" dirty="0">
                <a:solidFill>
                  <a:prstClr val="white"/>
                </a:solidFill>
                <a:ea typeface="+mn-ea"/>
                <a:cs typeface="Calibri Light" panose="020F0302020204030204" pitchFamily="34" charset="0"/>
              </a:rPr>
              <a:t>2</a:t>
            </a:r>
          </a:p>
        </p:txBody>
      </p:sp>
      <p:sp>
        <p:nvSpPr>
          <p:cNvPr id="63" name="Rectangle 62">
            <a:extLst>
              <a:ext uri="{FF2B5EF4-FFF2-40B4-BE49-F238E27FC236}">
                <a16:creationId xmlns:a16="http://schemas.microsoft.com/office/drawing/2014/main" id="{069DA121-16A3-B610-5DE5-4C3281272B2F}"/>
              </a:ext>
            </a:extLst>
          </p:cNvPr>
          <p:cNvSpPr/>
          <p:nvPr/>
        </p:nvSpPr>
        <p:spPr>
          <a:xfrm>
            <a:off x="10156011" y="2595727"/>
            <a:ext cx="351702" cy="313439"/>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TextBox 63">
            <a:extLst>
              <a:ext uri="{FF2B5EF4-FFF2-40B4-BE49-F238E27FC236}">
                <a16:creationId xmlns:a16="http://schemas.microsoft.com/office/drawing/2014/main" id="{FBE95E18-8F62-615B-9B57-DF15EC3706DC}"/>
              </a:ext>
            </a:extLst>
          </p:cNvPr>
          <p:cNvSpPr txBox="1"/>
          <p:nvPr/>
        </p:nvSpPr>
        <p:spPr>
          <a:xfrm>
            <a:off x="10212160" y="2651906"/>
            <a:ext cx="276148" cy="230832"/>
          </a:xfrm>
          <a:prstGeom prst="rect">
            <a:avLst/>
          </a:prstGeom>
          <a:noFill/>
        </p:spPr>
        <p:txBody>
          <a:bodyPr wrap="square" rtlCol="0">
            <a:spAutoFit/>
          </a:bodyPr>
          <a:lstStyle/>
          <a:p>
            <a:pPr defTabSz="685800" fontAlgn="auto">
              <a:spcBef>
                <a:spcPts val="0"/>
              </a:spcBef>
              <a:spcAft>
                <a:spcPts val="0"/>
              </a:spcAft>
              <a:defRPr/>
            </a:pPr>
            <a:r>
              <a:rPr lang="en-AU" sz="900" b="1" dirty="0">
                <a:solidFill>
                  <a:prstClr val="white"/>
                </a:solidFill>
                <a:ea typeface="+mn-ea"/>
                <a:cs typeface="Calibri Light" panose="020F0302020204030204" pitchFamily="34" charset="0"/>
              </a:rPr>
              <a:t>3</a:t>
            </a:r>
          </a:p>
        </p:txBody>
      </p:sp>
      <p:sp>
        <p:nvSpPr>
          <p:cNvPr id="67" name="Rectangle 66">
            <a:extLst>
              <a:ext uri="{FF2B5EF4-FFF2-40B4-BE49-F238E27FC236}">
                <a16:creationId xmlns:a16="http://schemas.microsoft.com/office/drawing/2014/main" id="{280A070D-5302-5EBB-44F3-4D248B78808E}"/>
              </a:ext>
            </a:extLst>
          </p:cNvPr>
          <p:cNvSpPr/>
          <p:nvPr/>
        </p:nvSpPr>
        <p:spPr>
          <a:xfrm>
            <a:off x="10462057" y="5469104"/>
            <a:ext cx="351702" cy="313439"/>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a:extLst>
              <a:ext uri="{FF2B5EF4-FFF2-40B4-BE49-F238E27FC236}">
                <a16:creationId xmlns:a16="http://schemas.microsoft.com/office/drawing/2014/main" id="{760013E8-5D6B-AD1C-E1CD-C556246BBD91}"/>
              </a:ext>
            </a:extLst>
          </p:cNvPr>
          <p:cNvSpPr txBox="1"/>
          <p:nvPr/>
        </p:nvSpPr>
        <p:spPr>
          <a:xfrm>
            <a:off x="10508046" y="5525283"/>
            <a:ext cx="276148" cy="230832"/>
          </a:xfrm>
          <a:prstGeom prst="rect">
            <a:avLst/>
          </a:prstGeom>
          <a:noFill/>
        </p:spPr>
        <p:txBody>
          <a:bodyPr wrap="square" rtlCol="0">
            <a:spAutoFit/>
          </a:bodyPr>
          <a:lstStyle/>
          <a:p>
            <a:pPr defTabSz="685800" fontAlgn="auto">
              <a:spcBef>
                <a:spcPts val="0"/>
              </a:spcBef>
              <a:spcAft>
                <a:spcPts val="0"/>
              </a:spcAft>
              <a:defRPr/>
            </a:pPr>
            <a:r>
              <a:rPr lang="en-AU" sz="900" b="1" dirty="0">
                <a:solidFill>
                  <a:prstClr val="white"/>
                </a:solidFill>
                <a:ea typeface="+mn-ea"/>
                <a:cs typeface="Calibri Light" panose="020F0302020204030204" pitchFamily="34" charset="0"/>
              </a:rPr>
              <a:t>1</a:t>
            </a:r>
          </a:p>
        </p:txBody>
      </p:sp>
      <p:sp>
        <p:nvSpPr>
          <p:cNvPr id="69" name="Rectangle 68">
            <a:extLst>
              <a:ext uri="{FF2B5EF4-FFF2-40B4-BE49-F238E27FC236}">
                <a16:creationId xmlns:a16="http://schemas.microsoft.com/office/drawing/2014/main" id="{3BD21F3A-72AB-E637-732B-D72C2B5C42DA}"/>
              </a:ext>
            </a:extLst>
          </p:cNvPr>
          <p:cNvSpPr/>
          <p:nvPr/>
        </p:nvSpPr>
        <p:spPr>
          <a:xfrm>
            <a:off x="11402457" y="5471053"/>
            <a:ext cx="351702" cy="313439"/>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TextBox 69">
            <a:extLst>
              <a:ext uri="{FF2B5EF4-FFF2-40B4-BE49-F238E27FC236}">
                <a16:creationId xmlns:a16="http://schemas.microsoft.com/office/drawing/2014/main" id="{32B2C996-E7EA-F1FF-AAA1-DC57CEEEAE09}"/>
              </a:ext>
            </a:extLst>
          </p:cNvPr>
          <p:cNvSpPr txBox="1"/>
          <p:nvPr/>
        </p:nvSpPr>
        <p:spPr>
          <a:xfrm>
            <a:off x="11458606" y="5527232"/>
            <a:ext cx="276148" cy="230832"/>
          </a:xfrm>
          <a:prstGeom prst="rect">
            <a:avLst/>
          </a:prstGeom>
          <a:noFill/>
        </p:spPr>
        <p:txBody>
          <a:bodyPr wrap="square" rtlCol="0">
            <a:spAutoFit/>
          </a:bodyPr>
          <a:lstStyle/>
          <a:p>
            <a:pPr defTabSz="685800" fontAlgn="auto">
              <a:spcBef>
                <a:spcPts val="0"/>
              </a:spcBef>
              <a:spcAft>
                <a:spcPts val="0"/>
              </a:spcAft>
              <a:defRPr/>
            </a:pPr>
            <a:r>
              <a:rPr lang="en-AU" sz="900" b="1" dirty="0">
                <a:solidFill>
                  <a:prstClr val="white"/>
                </a:solidFill>
                <a:ea typeface="+mn-ea"/>
                <a:cs typeface="Calibri Light" panose="020F0302020204030204" pitchFamily="34" charset="0"/>
              </a:rPr>
              <a:t>3</a:t>
            </a:r>
          </a:p>
        </p:txBody>
      </p:sp>
      <p:sp>
        <p:nvSpPr>
          <p:cNvPr id="38" name="TextBox 37">
            <a:extLst>
              <a:ext uri="{FF2B5EF4-FFF2-40B4-BE49-F238E27FC236}">
                <a16:creationId xmlns:a16="http://schemas.microsoft.com/office/drawing/2014/main" id="{CCE4792D-3E8C-719C-610A-06ABB8324EEB}"/>
              </a:ext>
            </a:extLst>
          </p:cNvPr>
          <p:cNvSpPr txBox="1"/>
          <p:nvPr/>
        </p:nvSpPr>
        <p:spPr>
          <a:xfrm>
            <a:off x="1091834" y="389525"/>
            <a:ext cx="276148" cy="230832"/>
          </a:xfrm>
          <a:prstGeom prst="rect">
            <a:avLst/>
          </a:prstGeom>
          <a:solidFill>
            <a:schemeClr val="tx1">
              <a:lumMod val="75000"/>
              <a:lumOff val="25000"/>
            </a:schemeClr>
          </a:solidFill>
        </p:spPr>
        <p:txBody>
          <a:bodyPr wrap="square" rtlCol="0">
            <a:spAutoFit/>
          </a:bodyPr>
          <a:lstStyle/>
          <a:p>
            <a:pPr defTabSz="685800" fontAlgn="auto">
              <a:spcBef>
                <a:spcPts val="0"/>
              </a:spcBef>
              <a:spcAft>
                <a:spcPts val="0"/>
              </a:spcAft>
              <a:defRPr/>
            </a:pPr>
            <a:r>
              <a:rPr lang="en-AU" sz="900" dirty="0">
                <a:ea typeface="+mn-ea"/>
                <a:cs typeface="Calibri Light" panose="020F0302020204030204" pitchFamily="34" charset="0"/>
              </a:rPr>
              <a:t>1</a:t>
            </a:r>
          </a:p>
        </p:txBody>
      </p:sp>
      <p:sp>
        <p:nvSpPr>
          <p:cNvPr id="73" name="Rectangle 72">
            <a:extLst>
              <a:ext uri="{FF2B5EF4-FFF2-40B4-BE49-F238E27FC236}">
                <a16:creationId xmlns:a16="http://schemas.microsoft.com/office/drawing/2014/main" id="{2E533103-7074-550E-5DA9-B6EE659F1DFA}"/>
              </a:ext>
            </a:extLst>
          </p:cNvPr>
          <p:cNvSpPr/>
          <p:nvPr/>
        </p:nvSpPr>
        <p:spPr>
          <a:xfrm>
            <a:off x="1036405" y="1003722"/>
            <a:ext cx="351702" cy="31343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lumMod val="75000"/>
                  <a:lumOff val="25000"/>
                </a:schemeClr>
              </a:solidFill>
            </a:endParaRPr>
          </a:p>
        </p:txBody>
      </p:sp>
      <p:sp>
        <p:nvSpPr>
          <p:cNvPr id="74" name="TextBox 73">
            <a:extLst>
              <a:ext uri="{FF2B5EF4-FFF2-40B4-BE49-F238E27FC236}">
                <a16:creationId xmlns:a16="http://schemas.microsoft.com/office/drawing/2014/main" id="{D378C4E1-5C03-7DC1-DF56-80E6C3B146F2}"/>
              </a:ext>
            </a:extLst>
          </p:cNvPr>
          <p:cNvSpPr txBox="1"/>
          <p:nvPr/>
        </p:nvSpPr>
        <p:spPr>
          <a:xfrm>
            <a:off x="1082394" y="1049741"/>
            <a:ext cx="276148" cy="230832"/>
          </a:xfrm>
          <a:prstGeom prst="rect">
            <a:avLst/>
          </a:prstGeom>
          <a:solidFill>
            <a:schemeClr val="tx1">
              <a:lumMod val="75000"/>
              <a:lumOff val="25000"/>
            </a:schemeClr>
          </a:solidFill>
        </p:spPr>
        <p:txBody>
          <a:bodyPr wrap="square" rtlCol="0">
            <a:spAutoFit/>
          </a:bodyPr>
          <a:lstStyle/>
          <a:p>
            <a:pPr defTabSz="685800" fontAlgn="auto">
              <a:spcBef>
                <a:spcPts val="0"/>
              </a:spcBef>
              <a:spcAft>
                <a:spcPts val="0"/>
              </a:spcAft>
              <a:defRPr/>
            </a:pPr>
            <a:r>
              <a:rPr lang="en-AU" sz="900" dirty="0">
                <a:ea typeface="+mn-ea"/>
                <a:cs typeface="Calibri Light" panose="020F0302020204030204" pitchFamily="34" charset="0"/>
              </a:rPr>
              <a:t>1</a:t>
            </a:r>
          </a:p>
        </p:txBody>
      </p:sp>
      <p:sp>
        <p:nvSpPr>
          <p:cNvPr id="75" name="Rectangle 74">
            <a:extLst>
              <a:ext uri="{FF2B5EF4-FFF2-40B4-BE49-F238E27FC236}">
                <a16:creationId xmlns:a16="http://schemas.microsoft.com/office/drawing/2014/main" id="{724C5F4A-DBE3-C45F-D0CD-105F9D627E21}"/>
              </a:ext>
            </a:extLst>
          </p:cNvPr>
          <p:cNvSpPr/>
          <p:nvPr/>
        </p:nvSpPr>
        <p:spPr>
          <a:xfrm>
            <a:off x="10937337" y="5471053"/>
            <a:ext cx="351702" cy="313439"/>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TextBox 75">
            <a:extLst>
              <a:ext uri="{FF2B5EF4-FFF2-40B4-BE49-F238E27FC236}">
                <a16:creationId xmlns:a16="http://schemas.microsoft.com/office/drawing/2014/main" id="{4320D217-601B-0085-C3BF-F86A879B7AA2}"/>
              </a:ext>
            </a:extLst>
          </p:cNvPr>
          <p:cNvSpPr txBox="1"/>
          <p:nvPr/>
        </p:nvSpPr>
        <p:spPr>
          <a:xfrm>
            <a:off x="10983326" y="5527232"/>
            <a:ext cx="276148" cy="230832"/>
          </a:xfrm>
          <a:prstGeom prst="rect">
            <a:avLst/>
          </a:prstGeom>
          <a:noFill/>
        </p:spPr>
        <p:txBody>
          <a:bodyPr wrap="square" rtlCol="0">
            <a:spAutoFit/>
          </a:bodyPr>
          <a:lstStyle/>
          <a:p>
            <a:pPr defTabSz="685800" fontAlgn="auto">
              <a:spcBef>
                <a:spcPts val="0"/>
              </a:spcBef>
              <a:spcAft>
                <a:spcPts val="0"/>
              </a:spcAft>
              <a:defRPr/>
            </a:pPr>
            <a:r>
              <a:rPr lang="en-AU" sz="900" b="1" dirty="0">
                <a:solidFill>
                  <a:prstClr val="white"/>
                </a:solidFill>
                <a:ea typeface="+mn-ea"/>
                <a:cs typeface="Calibri Light" panose="020F0302020204030204" pitchFamily="34" charset="0"/>
              </a:rPr>
              <a:t>2</a:t>
            </a:r>
          </a:p>
        </p:txBody>
      </p:sp>
      <p:sp>
        <p:nvSpPr>
          <p:cNvPr id="2" name="Rectangle 1">
            <a:extLst>
              <a:ext uri="{FF2B5EF4-FFF2-40B4-BE49-F238E27FC236}">
                <a16:creationId xmlns:a16="http://schemas.microsoft.com/office/drawing/2014/main" id="{FB52CB29-7E49-2421-16DB-EB08B5657272}"/>
              </a:ext>
            </a:extLst>
          </p:cNvPr>
          <p:cNvSpPr/>
          <p:nvPr/>
        </p:nvSpPr>
        <p:spPr>
          <a:xfrm>
            <a:off x="1035561" y="3017390"/>
            <a:ext cx="351702" cy="313439"/>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9C8B5CF5-602D-B49A-3258-6D8F6A67040F}"/>
              </a:ext>
            </a:extLst>
          </p:cNvPr>
          <p:cNvSpPr txBox="1"/>
          <p:nvPr/>
        </p:nvSpPr>
        <p:spPr>
          <a:xfrm>
            <a:off x="1081550" y="3073569"/>
            <a:ext cx="276148" cy="230832"/>
          </a:xfrm>
          <a:prstGeom prst="rect">
            <a:avLst/>
          </a:prstGeom>
          <a:noFill/>
        </p:spPr>
        <p:txBody>
          <a:bodyPr wrap="square" rtlCol="0">
            <a:spAutoFit/>
          </a:bodyPr>
          <a:lstStyle/>
          <a:p>
            <a:pPr defTabSz="685800" fontAlgn="auto">
              <a:spcBef>
                <a:spcPts val="0"/>
              </a:spcBef>
              <a:spcAft>
                <a:spcPts val="0"/>
              </a:spcAft>
              <a:defRPr/>
            </a:pPr>
            <a:r>
              <a:rPr lang="en-AU" sz="900" b="1" dirty="0">
                <a:solidFill>
                  <a:prstClr val="white"/>
                </a:solidFill>
                <a:ea typeface="+mn-ea"/>
                <a:cs typeface="Calibri Light" panose="020F0302020204030204" pitchFamily="34" charset="0"/>
              </a:rPr>
              <a:t>2</a:t>
            </a:r>
          </a:p>
        </p:txBody>
      </p:sp>
      <p:sp>
        <p:nvSpPr>
          <p:cNvPr id="19" name="Rectangle 18">
            <a:extLst>
              <a:ext uri="{FF2B5EF4-FFF2-40B4-BE49-F238E27FC236}">
                <a16:creationId xmlns:a16="http://schemas.microsoft.com/office/drawing/2014/main" id="{992A15E5-201F-75E2-717C-F985B2ACE73B}"/>
              </a:ext>
            </a:extLst>
          </p:cNvPr>
          <p:cNvSpPr/>
          <p:nvPr/>
        </p:nvSpPr>
        <p:spPr>
          <a:xfrm>
            <a:off x="1035561" y="3712304"/>
            <a:ext cx="351702" cy="313439"/>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a:extLst>
              <a:ext uri="{FF2B5EF4-FFF2-40B4-BE49-F238E27FC236}">
                <a16:creationId xmlns:a16="http://schemas.microsoft.com/office/drawing/2014/main" id="{DDF87194-757B-A59A-F3FA-D569CEA5FDC9}"/>
              </a:ext>
            </a:extLst>
          </p:cNvPr>
          <p:cNvSpPr txBox="1"/>
          <p:nvPr/>
        </p:nvSpPr>
        <p:spPr>
          <a:xfrm>
            <a:off x="1081550" y="3768483"/>
            <a:ext cx="276148" cy="230832"/>
          </a:xfrm>
          <a:prstGeom prst="rect">
            <a:avLst/>
          </a:prstGeom>
          <a:noFill/>
        </p:spPr>
        <p:txBody>
          <a:bodyPr wrap="square" rtlCol="0">
            <a:spAutoFit/>
          </a:bodyPr>
          <a:lstStyle/>
          <a:p>
            <a:pPr defTabSz="685800" fontAlgn="auto">
              <a:spcBef>
                <a:spcPts val="0"/>
              </a:spcBef>
              <a:spcAft>
                <a:spcPts val="0"/>
              </a:spcAft>
              <a:defRPr/>
            </a:pPr>
            <a:r>
              <a:rPr lang="en-AU" sz="900" b="1" dirty="0">
                <a:solidFill>
                  <a:prstClr val="white"/>
                </a:solidFill>
                <a:ea typeface="+mn-ea"/>
                <a:cs typeface="Calibri Light" panose="020F0302020204030204" pitchFamily="34" charset="0"/>
              </a:rPr>
              <a:t>2</a:t>
            </a:r>
          </a:p>
        </p:txBody>
      </p:sp>
    </p:spTree>
    <p:extLst>
      <p:ext uri="{BB962C8B-B14F-4D97-AF65-F5344CB8AC3E}">
        <p14:creationId xmlns:p14="http://schemas.microsoft.com/office/powerpoint/2010/main" val="4031637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A3885F-23F6-8C1B-DD91-2FBE509F6924}"/>
              </a:ext>
            </a:extLst>
          </p:cNvPr>
          <p:cNvPicPr>
            <a:picLocks noChangeAspect="1"/>
          </p:cNvPicPr>
          <p:nvPr/>
        </p:nvPicPr>
        <p:blipFill>
          <a:blip r:embed="rId3"/>
          <a:stretch>
            <a:fillRect/>
          </a:stretch>
        </p:blipFill>
        <p:spPr>
          <a:xfrm>
            <a:off x="313312" y="400050"/>
            <a:ext cx="5317206" cy="4054002"/>
          </a:xfrm>
          <a:prstGeom prst="rect">
            <a:avLst/>
          </a:prstGeom>
        </p:spPr>
      </p:pic>
      <p:pic>
        <p:nvPicPr>
          <p:cNvPr id="10" name="Picture 9" descr="Diagram&#10;&#10;Description automatically generated">
            <a:extLst>
              <a:ext uri="{FF2B5EF4-FFF2-40B4-BE49-F238E27FC236}">
                <a16:creationId xmlns:a16="http://schemas.microsoft.com/office/drawing/2014/main" id="{30395CE2-D050-EE52-F8C9-432F8D8AA306}"/>
              </a:ext>
            </a:extLst>
          </p:cNvPr>
          <p:cNvPicPr>
            <a:picLocks noChangeAspect="1"/>
          </p:cNvPicPr>
          <p:nvPr/>
        </p:nvPicPr>
        <p:blipFill>
          <a:blip r:embed="rId4"/>
          <a:stretch>
            <a:fillRect/>
          </a:stretch>
        </p:blipFill>
        <p:spPr>
          <a:xfrm>
            <a:off x="5940357" y="400050"/>
            <a:ext cx="4271959" cy="4054002"/>
          </a:xfrm>
          <a:prstGeom prst="rect">
            <a:avLst/>
          </a:prstGeom>
        </p:spPr>
      </p:pic>
    </p:spTree>
    <p:extLst>
      <p:ext uri="{BB962C8B-B14F-4D97-AF65-F5344CB8AC3E}">
        <p14:creationId xmlns:p14="http://schemas.microsoft.com/office/powerpoint/2010/main" val="3663594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Let’s reverse engineer your Assignment 2 </a:t>
            </a:r>
            <a:r>
              <a:rPr lang="en-US" dirty="0" err="1">
                <a:solidFill>
                  <a:schemeClr val="tx1"/>
                </a:solidFill>
                <a:highlight>
                  <a:srgbClr val="00FFFF"/>
                </a:highlight>
                <a:latin typeface="+mn-lt"/>
              </a:rPr>
              <a:t>reqs</a:t>
            </a:r>
            <a:r>
              <a:rPr lang="en-US" dirty="0">
                <a:solidFill>
                  <a:schemeClr val="tx1"/>
                </a:solidFill>
                <a:highlight>
                  <a:srgbClr val="00FFFF"/>
                </a:highlight>
                <a:latin typeface="+mn-lt"/>
              </a:rPr>
              <a:t>…</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9720399" cy="5583131"/>
          </a:xfrm>
          <a:prstGeom prst="rect">
            <a:avLst/>
          </a:prstGeom>
          <a:noFill/>
        </p:spPr>
        <p:txBody>
          <a:bodyPr wrap="square">
            <a:spAutoFit/>
          </a:bodyPr>
          <a:lstStyle/>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The group must build a recorded presentation (video)</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The presentation must include contributions by all group members</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Who does what parts in the presentation is up to the group</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The presentation must describe how the group suggests to address 1 wicked problem of 1 UN SDG. The description will include a technology (or technologies) deployed with a socio-technical co-design approach.</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The choice of Wicked Problem, SDG and Technology is entirely up to the group. </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The group must submit a transcript of the presentation. This is the text of what is spoken by everyone during the presentation.</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The group can submit the video file into Canvas or a Word doc into Canvas that contains a link to the recording in a cloud location. If the recording can be viewed it can be marked. </a:t>
            </a:r>
            <a:endParaRPr lang="en-AU" dirty="0">
              <a:solidFill>
                <a:srgbClr val="000000"/>
              </a:solidFill>
              <a:cs typeface="Arial Narrow"/>
            </a:endParaRPr>
          </a:p>
        </p:txBody>
      </p:sp>
    </p:spTree>
    <p:extLst>
      <p:ext uri="{BB962C8B-B14F-4D97-AF65-F5344CB8AC3E}">
        <p14:creationId xmlns:p14="http://schemas.microsoft.com/office/powerpoint/2010/main" val="2675056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Let’s reverse engineer your Assignment 2 </a:t>
            </a:r>
            <a:r>
              <a:rPr lang="en-US" dirty="0" err="1">
                <a:solidFill>
                  <a:schemeClr val="tx1"/>
                </a:solidFill>
                <a:highlight>
                  <a:srgbClr val="00FFFF"/>
                </a:highlight>
                <a:latin typeface="+mn-lt"/>
              </a:rPr>
              <a:t>reqs</a:t>
            </a:r>
            <a:r>
              <a:rPr lang="en-US" dirty="0">
                <a:solidFill>
                  <a:schemeClr val="tx1"/>
                </a:solidFill>
                <a:highlight>
                  <a:srgbClr val="00FFFF"/>
                </a:highlight>
                <a:latin typeface="+mn-lt"/>
              </a:rPr>
              <a:t>…</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9720399" cy="3274807"/>
          </a:xfrm>
          <a:prstGeom prst="rect">
            <a:avLst/>
          </a:prstGeom>
          <a:noFill/>
        </p:spPr>
        <p:txBody>
          <a:bodyPr wrap="square">
            <a:spAutoFit/>
          </a:bodyPr>
          <a:lstStyle/>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You will present with camera on.</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You will not be the focus of the presentation. Your video will be a small box in the corner of the marker’s scree.</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The slides therefore should not be text/dot point heavy and the text read by the presenter. The slides should be image heavy and impactful and relevant to the topic and context. (Example: No </a:t>
            </a:r>
            <a:r>
              <a:rPr lang="en-AU" sz="2000" dirty="0" err="1">
                <a:solidFill>
                  <a:srgbClr val="000000"/>
                </a:solidFill>
                <a:cs typeface="Arial Narrow"/>
              </a:rPr>
              <a:t>Sth</a:t>
            </a:r>
            <a:r>
              <a:rPr lang="en-AU" sz="2000" dirty="0">
                <a:solidFill>
                  <a:srgbClr val="000000"/>
                </a:solidFill>
                <a:cs typeface="Arial Narrow"/>
              </a:rPr>
              <a:t> American village images in your African village proposed solution).</a:t>
            </a:r>
            <a:endParaRPr lang="en-AU" dirty="0">
              <a:solidFill>
                <a:srgbClr val="000000"/>
              </a:solidFill>
              <a:cs typeface="Arial Narrow"/>
            </a:endParaRPr>
          </a:p>
        </p:txBody>
      </p:sp>
    </p:spTree>
    <p:extLst>
      <p:ext uri="{BB962C8B-B14F-4D97-AF65-F5344CB8AC3E}">
        <p14:creationId xmlns:p14="http://schemas.microsoft.com/office/powerpoint/2010/main" val="2291489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a:solidFill>
                  <a:schemeClr val="tx1"/>
                </a:solidFill>
                <a:highlight>
                  <a:srgbClr val="00FFFF"/>
                </a:highlight>
                <a:latin typeface="+mn-lt"/>
              </a:rPr>
              <a:t>The UN SDGs</a:t>
            </a:r>
            <a:endParaRPr lang="en-US" dirty="0">
              <a:solidFill>
                <a:schemeClr val="tx1"/>
              </a:solidFill>
              <a:highlight>
                <a:srgbClr val="00FFFF"/>
              </a:highlight>
              <a:latin typeface="+mn-lt"/>
            </a:endParaRP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9720399" cy="504818"/>
          </a:xfrm>
          <a:prstGeom prst="rect">
            <a:avLst/>
          </a:prstGeom>
          <a:noFill/>
        </p:spPr>
        <p:txBody>
          <a:bodyPr wrap="square">
            <a:spAutoFit/>
          </a:bodyPr>
          <a:lstStyle/>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Which ones are Wicked? Which ones are not. </a:t>
            </a:r>
            <a:endParaRPr lang="en-AU" dirty="0">
              <a:solidFill>
                <a:srgbClr val="000000"/>
              </a:solidFill>
              <a:cs typeface="Arial Narrow"/>
            </a:endParaRPr>
          </a:p>
        </p:txBody>
      </p:sp>
      <p:pic>
        <p:nvPicPr>
          <p:cNvPr id="2" name="Picture 1">
            <a:extLst>
              <a:ext uri="{FF2B5EF4-FFF2-40B4-BE49-F238E27FC236}">
                <a16:creationId xmlns:a16="http://schemas.microsoft.com/office/drawing/2014/main" id="{2D024EF2-07FD-3D5B-905F-052AC179E15F}"/>
              </a:ext>
            </a:extLst>
          </p:cNvPr>
          <p:cNvPicPr>
            <a:picLocks noChangeAspect="1"/>
          </p:cNvPicPr>
          <p:nvPr/>
        </p:nvPicPr>
        <p:blipFill>
          <a:blip r:embed="rId3"/>
          <a:stretch>
            <a:fillRect/>
          </a:stretch>
        </p:blipFill>
        <p:spPr>
          <a:xfrm>
            <a:off x="820782" y="1829328"/>
            <a:ext cx="9278916" cy="4182218"/>
          </a:xfrm>
          <a:prstGeom prst="rect">
            <a:avLst/>
          </a:prstGeom>
        </p:spPr>
      </p:pic>
    </p:spTree>
    <p:extLst>
      <p:ext uri="{BB962C8B-B14F-4D97-AF65-F5344CB8AC3E}">
        <p14:creationId xmlns:p14="http://schemas.microsoft.com/office/powerpoint/2010/main" val="1473478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Graphical user interface, diagram&#10;&#10;Description automatically generated">
            <a:extLst>
              <a:ext uri="{FF2B5EF4-FFF2-40B4-BE49-F238E27FC236}">
                <a16:creationId xmlns:a16="http://schemas.microsoft.com/office/drawing/2014/main" id="{17207BB5-3C2B-470C-96DE-B788646FF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400" cy="6858000"/>
          </a:xfrm>
          <a:prstGeom prst="rect">
            <a:avLst/>
          </a:prstGeom>
        </p:spPr>
      </p:pic>
      <p:pic>
        <p:nvPicPr>
          <p:cNvPr id="9" name="Picture 8" descr="Icon&#10;&#10;Description automatically generated">
            <a:extLst>
              <a:ext uri="{FF2B5EF4-FFF2-40B4-BE49-F238E27FC236}">
                <a16:creationId xmlns:a16="http://schemas.microsoft.com/office/drawing/2014/main" id="{7D6DADE2-FF41-4A09-826F-4D3C0CE9F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0" y="5156200"/>
            <a:ext cx="1561794" cy="1561794"/>
          </a:xfrm>
          <a:prstGeom prst="rect">
            <a:avLst/>
          </a:prstGeom>
        </p:spPr>
      </p:pic>
      <p:sp>
        <p:nvSpPr>
          <p:cNvPr id="10" name="TextBox 9">
            <a:extLst>
              <a:ext uri="{FF2B5EF4-FFF2-40B4-BE49-F238E27FC236}">
                <a16:creationId xmlns:a16="http://schemas.microsoft.com/office/drawing/2014/main" id="{F984E370-216A-4945-BB11-AAA6D559D6B4}"/>
              </a:ext>
            </a:extLst>
          </p:cNvPr>
          <p:cNvSpPr txBox="1"/>
          <p:nvPr/>
        </p:nvSpPr>
        <p:spPr>
          <a:xfrm>
            <a:off x="10401300" y="4456819"/>
            <a:ext cx="156179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Breakout Room Activity</a:t>
            </a:r>
          </a:p>
        </p:txBody>
      </p:sp>
      <p:sp>
        <p:nvSpPr>
          <p:cNvPr id="6" name="TextBox 5">
            <a:extLst>
              <a:ext uri="{FF2B5EF4-FFF2-40B4-BE49-F238E27FC236}">
                <a16:creationId xmlns:a16="http://schemas.microsoft.com/office/drawing/2014/main" id="{98FFB7F8-315F-4863-B207-FE7AE5044F4C}"/>
              </a:ext>
            </a:extLst>
          </p:cNvPr>
          <p:cNvSpPr txBox="1"/>
          <p:nvPr/>
        </p:nvSpPr>
        <p:spPr>
          <a:xfrm>
            <a:off x="2368550" y="3726947"/>
            <a:ext cx="7454900"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highlight>
                  <a:srgbClr val="FF00FF"/>
                </a:highlight>
                <a:uLnTx/>
                <a:uFillTx/>
                <a:latin typeface="Arial" charset="0"/>
                <a:ea typeface="ＭＳ Ｐゴシック"/>
                <a:cs typeface="+mn-cs"/>
              </a:rPr>
              <a:t>Go Broad to Go Narrow</a:t>
            </a:r>
            <a:endParaRPr kumimoji="0" lang="en-US" sz="3600" b="0" i="0" u="none" strike="noStrike" kern="1200" cap="none" spc="0" normalizeH="0" baseline="0" noProof="0" dirty="0">
              <a:ln>
                <a:noFill/>
              </a:ln>
              <a:solidFill>
                <a:srgbClr val="FF0000"/>
              </a:solidFill>
              <a:effectLst/>
              <a:highlight>
                <a:srgbClr val="FF00FF"/>
              </a:highlight>
              <a:uLnTx/>
              <a:uFillTx/>
              <a:latin typeface="Arial" charset="0"/>
              <a:ea typeface="ＭＳ Ｐゴシック"/>
              <a:cs typeface="+mn-cs"/>
            </a:endParaRPr>
          </a:p>
        </p:txBody>
      </p:sp>
    </p:spTree>
    <p:extLst>
      <p:ext uri="{BB962C8B-B14F-4D97-AF65-F5344CB8AC3E}">
        <p14:creationId xmlns:p14="http://schemas.microsoft.com/office/powerpoint/2010/main" val="4194518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DEEP DIVE: Go Broad to Go Narrow</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9720399" cy="966483"/>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uLnTx/>
                <a:uFillTx/>
                <a:latin typeface="Open Sans Light"/>
                <a:ea typeface="+mn-ea"/>
                <a:cs typeface="Arial Narrow"/>
              </a:rPr>
              <a:t>After selecting an SGD, think of as many Wicked Problems related to that Goal as possible. There are no good or bad suggestions.</a:t>
            </a:r>
            <a:endParaRPr kumimoji="0" lang="en-AU" sz="1800" b="0" i="0" u="none" strike="noStrike" kern="1200" cap="none" spc="0" normalizeH="0" baseline="0" noProof="0" dirty="0">
              <a:ln>
                <a:noFill/>
              </a:ln>
              <a:solidFill>
                <a:srgbClr val="000000"/>
              </a:solidFill>
              <a:effectLst/>
              <a:uLnTx/>
              <a:uFillTx/>
              <a:latin typeface="Open Sans Light"/>
              <a:ea typeface="+mn-ea"/>
              <a:cs typeface="Arial Narrow"/>
            </a:endParaRPr>
          </a:p>
        </p:txBody>
      </p:sp>
      <p:pic>
        <p:nvPicPr>
          <p:cNvPr id="2" name="Picture 1">
            <a:extLst>
              <a:ext uri="{FF2B5EF4-FFF2-40B4-BE49-F238E27FC236}">
                <a16:creationId xmlns:a16="http://schemas.microsoft.com/office/drawing/2014/main" id="{98F66EB6-27DA-79DB-CF87-8698BD8723A5}"/>
              </a:ext>
            </a:extLst>
          </p:cNvPr>
          <p:cNvPicPr>
            <a:picLocks noChangeAspect="1"/>
          </p:cNvPicPr>
          <p:nvPr/>
        </p:nvPicPr>
        <p:blipFill>
          <a:blip r:embed="rId3"/>
          <a:stretch>
            <a:fillRect/>
          </a:stretch>
        </p:blipFill>
        <p:spPr>
          <a:xfrm>
            <a:off x="977731" y="2613093"/>
            <a:ext cx="3971925" cy="2857500"/>
          </a:xfrm>
          <a:prstGeom prst="rect">
            <a:avLst/>
          </a:prstGeom>
        </p:spPr>
      </p:pic>
      <p:pic>
        <p:nvPicPr>
          <p:cNvPr id="3" name="Picture 2">
            <a:extLst>
              <a:ext uri="{FF2B5EF4-FFF2-40B4-BE49-F238E27FC236}">
                <a16:creationId xmlns:a16="http://schemas.microsoft.com/office/drawing/2014/main" id="{82128269-6C61-CECC-8F93-EB4C3455D364}"/>
              </a:ext>
            </a:extLst>
          </p:cNvPr>
          <p:cNvPicPr>
            <a:picLocks noChangeAspect="1"/>
          </p:cNvPicPr>
          <p:nvPr/>
        </p:nvPicPr>
        <p:blipFill>
          <a:blip r:embed="rId4"/>
          <a:stretch>
            <a:fillRect/>
          </a:stretch>
        </p:blipFill>
        <p:spPr>
          <a:xfrm>
            <a:off x="5454157" y="2498056"/>
            <a:ext cx="3120774" cy="2972537"/>
          </a:xfrm>
          <a:prstGeom prst="rect">
            <a:avLst/>
          </a:prstGeom>
        </p:spPr>
      </p:pic>
    </p:spTree>
    <p:extLst>
      <p:ext uri="{BB962C8B-B14F-4D97-AF65-F5344CB8AC3E}">
        <p14:creationId xmlns:p14="http://schemas.microsoft.com/office/powerpoint/2010/main" val="3167377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9687755" cy="584775"/>
          </a:xfrm>
        </p:spPr>
        <p:txBody>
          <a:bodyPr/>
          <a:lstStyle/>
          <a:p>
            <a:r>
              <a:rPr lang="en-US" dirty="0">
                <a:solidFill>
                  <a:schemeClr val="tx1"/>
                </a:solidFill>
                <a:highlight>
                  <a:srgbClr val="00FFFF"/>
                </a:highlight>
                <a:latin typeface="+mn-lt"/>
              </a:rPr>
              <a:t>Assessment 2 Bootcamp</a:t>
            </a:r>
          </a:p>
        </p:txBody>
      </p:sp>
      <p:pic>
        <p:nvPicPr>
          <p:cNvPr id="2" name="Picture 1">
            <a:extLst>
              <a:ext uri="{FF2B5EF4-FFF2-40B4-BE49-F238E27FC236}">
                <a16:creationId xmlns:a16="http://schemas.microsoft.com/office/drawing/2014/main" id="{4A3B223C-1F97-B020-CE3F-EEEE618D1227}"/>
              </a:ext>
            </a:extLst>
          </p:cNvPr>
          <p:cNvPicPr>
            <a:picLocks noChangeAspect="1"/>
          </p:cNvPicPr>
          <p:nvPr/>
        </p:nvPicPr>
        <p:blipFill>
          <a:blip r:embed="rId3"/>
          <a:stretch>
            <a:fillRect/>
          </a:stretch>
        </p:blipFill>
        <p:spPr>
          <a:xfrm>
            <a:off x="120242" y="1241309"/>
            <a:ext cx="9753600" cy="5314950"/>
          </a:xfrm>
          <a:prstGeom prst="rect">
            <a:avLst/>
          </a:prstGeom>
        </p:spPr>
      </p:pic>
    </p:spTree>
    <p:extLst>
      <p:ext uri="{BB962C8B-B14F-4D97-AF65-F5344CB8AC3E}">
        <p14:creationId xmlns:p14="http://schemas.microsoft.com/office/powerpoint/2010/main" val="2996934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What tools/assets do we have?</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9720399" cy="3736472"/>
          </a:xfrm>
          <a:prstGeom prst="rect">
            <a:avLst/>
          </a:prstGeom>
          <a:noFill/>
        </p:spPr>
        <p:txBody>
          <a:bodyPr wrap="square">
            <a:spAutoFit/>
          </a:bodyPr>
          <a:lstStyle/>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Group collective knowledge/expertise/passion</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The UN SDGs. Go straight to the source. </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Google, Google Scholar, Google Images</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Theories &amp; Frameworks: The name of those dudes who gave the phenomena ‘Wicked problems’ the name: Rittell &amp; Webber</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A brief recording on socio-technical co-design by Roba Abbas (University of Wollongong)</a:t>
            </a:r>
          </a:p>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Examples of previous student submitted solutions</a:t>
            </a:r>
            <a:endParaRPr lang="en-AU" dirty="0">
              <a:solidFill>
                <a:srgbClr val="000000"/>
              </a:solidFill>
              <a:cs typeface="Arial Narrow"/>
            </a:endParaRPr>
          </a:p>
        </p:txBody>
      </p:sp>
    </p:spTree>
    <p:extLst>
      <p:ext uri="{BB962C8B-B14F-4D97-AF65-F5344CB8AC3E}">
        <p14:creationId xmlns:p14="http://schemas.microsoft.com/office/powerpoint/2010/main" val="1024059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Again, what do we (the group) know?</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9720399" cy="504818"/>
          </a:xfrm>
          <a:prstGeom prst="rect">
            <a:avLst/>
          </a:prstGeom>
          <a:noFill/>
        </p:spPr>
        <p:txBody>
          <a:bodyPr wrap="square">
            <a:spAutoFit/>
          </a:bodyPr>
          <a:lstStyle/>
          <a:p>
            <a:pPr marL="457200" lvl="0" indent="-457200">
              <a:lnSpc>
                <a:spcPct val="150000"/>
              </a:lnSpc>
              <a:buClr>
                <a:srgbClr val="000000"/>
              </a:buClr>
              <a:buSzPct val="85000"/>
              <a:buFont typeface="Courier New" panose="02070309020205020404" pitchFamily="49" charset="0"/>
              <a:buChar char="o"/>
              <a:defRPr/>
            </a:pPr>
            <a:r>
              <a:rPr lang="en-AU" sz="2000" dirty="0">
                <a:solidFill>
                  <a:srgbClr val="000000"/>
                </a:solidFill>
                <a:cs typeface="Arial Narrow"/>
              </a:rPr>
              <a:t>Known Knowns, Known Unknowns, Unknown Knowns &amp; Unknown Unknowns</a:t>
            </a:r>
            <a:endParaRPr lang="en-AU" dirty="0">
              <a:solidFill>
                <a:srgbClr val="000000"/>
              </a:solidFill>
              <a:cs typeface="Arial Narrow"/>
            </a:endParaRPr>
          </a:p>
        </p:txBody>
      </p:sp>
      <p:pic>
        <p:nvPicPr>
          <p:cNvPr id="2" name="Picture 1">
            <a:extLst>
              <a:ext uri="{FF2B5EF4-FFF2-40B4-BE49-F238E27FC236}">
                <a16:creationId xmlns:a16="http://schemas.microsoft.com/office/drawing/2014/main" id="{A7A7651F-3643-2EB5-3455-D685D614B3BA}"/>
              </a:ext>
            </a:extLst>
          </p:cNvPr>
          <p:cNvPicPr>
            <a:picLocks noChangeAspect="1"/>
          </p:cNvPicPr>
          <p:nvPr/>
        </p:nvPicPr>
        <p:blipFill>
          <a:blip r:embed="rId4"/>
          <a:stretch>
            <a:fillRect/>
          </a:stretch>
        </p:blipFill>
        <p:spPr>
          <a:xfrm>
            <a:off x="504826" y="2468957"/>
            <a:ext cx="5268654" cy="3128687"/>
          </a:xfrm>
          <a:prstGeom prst="rect">
            <a:avLst/>
          </a:prstGeom>
        </p:spPr>
      </p:pic>
      <p:pic>
        <p:nvPicPr>
          <p:cNvPr id="3" name="Online Media 11" title="Rumsfeld known facts about Iraq">
            <a:hlinkClick r:id="" action="ppaction://media"/>
            <a:extLst>
              <a:ext uri="{FF2B5EF4-FFF2-40B4-BE49-F238E27FC236}">
                <a16:creationId xmlns:a16="http://schemas.microsoft.com/office/drawing/2014/main" id="{4B09DB4E-2EA6-4255-9E14-E43E7B76D0A7}"/>
              </a:ext>
            </a:extLst>
          </p:cNvPr>
          <p:cNvPicPr>
            <a:picLocks noRot="1" noChangeAspect="1"/>
          </p:cNvPicPr>
          <p:nvPr>
            <a:videoFile r:link="rId1"/>
          </p:nvPr>
        </p:nvPicPr>
        <p:blipFill>
          <a:blip r:embed="rId5"/>
          <a:stretch>
            <a:fillRect/>
          </a:stretch>
        </p:blipFill>
        <p:spPr>
          <a:xfrm>
            <a:off x="6087257" y="2468957"/>
            <a:ext cx="4151896" cy="3113922"/>
          </a:xfrm>
          <a:prstGeom prst="rect">
            <a:avLst/>
          </a:prstGeom>
        </p:spPr>
      </p:pic>
      <p:pic>
        <p:nvPicPr>
          <p:cNvPr id="4" name="Picture 3">
            <a:extLst>
              <a:ext uri="{FF2B5EF4-FFF2-40B4-BE49-F238E27FC236}">
                <a16:creationId xmlns:a16="http://schemas.microsoft.com/office/drawing/2014/main" id="{75DA760E-0174-997A-07ED-638923B721A0}"/>
              </a:ext>
            </a:extLst>
          </p:cNvPr>
          <p:cNvPicPr>
            <a:picLocks noChangeAspect="1"/>
          </p:cNvPicPr>
          <p:nvPr/>
        </p:nvPicPr>
        <p:blipFill>
          <a:blip r:embed="rId6"/>
          <a:stretch>
            <a:fillRect/>
          </a:stretch>
        </p:blipFill>
        <p:spPr>
          <a:xfrm>
            <a:off x="10552930" y="4457803"/>
            <a:ext cx="1319212" cy="1319212"/>
          </a:xfrm>
          <a:prstGeom prst="rect">
            <a:avLst/>
          </a:prstGeom>
        </p:spPr>
      </p:pic>
      <p:sp>
        <p:nvSpPr>
          <p:cNvPr id="6" name="TextBox 5">
            <a:extLst>
              <a:ext uri="{FF2B5EF4-FFF2-40B4-BE49-F238E27FC236}">
                <a16:creationId xmlns:a16="http://schemas.microsoft.com/office/drawing/2014/main" id="{7F043F1E-E795-F7F2-B0F8-8297189E9C10}"/>
              </a:ext>
            </a:extLst>
          </p:cNvPr>
          <p:cNvSpPr txBox="1"/>
          <p:nvPr/>
        </p:nvSpPr>
        <p:spPr>
          <a:xfrm>
            <a:off x="6087257" y="5691223"/>
            <a:ext cx="41518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Donald Rumsfeld on the reason for invading Iraq</a:t>
            </a:r>
          </a:p>
        </p:txBody>
      </p:sp>
    </p:spTree>
    <p:extLst>
      <p:ext uri="{BB962C8B-B14F-4D97-AF65-F5344CB8AC3E}">
        <p14:creationId xmlns:p14="http://schemas.microsoft.com/office/powerpoint/2010/main" val="3575083289"/>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Define the Challenge</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10202052" cy="4762009"/>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uLnTx/>
                <a:uFillTx/>
                <a:latin typeface="Open Sans Light"/>
                <a:ea typeface="+mn-ea"/>
                <a:cs typeface="Arial Narrow"/>
              </a:rPr>
              <a:t>Frame the problem</a:t>
            </a:r>
          </a:p>
          <a:p>
            <a:pPr marL="914400" lvl="1" indent="-457200">
              <a:lnSpc>
                <a:spcPct val="150000"/>
              </a:lnSpc>
              <a:buClr>
                <a:srgbClr val="000000"/>
              </a:buClr>
              <a:buSzPct val="85000"/>
              <a:buFont typeface="Arial" panose="020B0604020202020204" pitchFamily="34" charset="0"/>
              <a:buChar char="•"/>
              <a:defRPr/>
            </a:pPr>
            <a:r>
              <a:rPr kumimoji="0" lang="en-AU" sz="1600" b="0" i="0" u="none" strike="noStrike" kern="1200" cap="none" spc="0" normalizeH="0" baseline="0" noProof="0" dirty="0">
                <a:ln>
                  <a:noFill/>
                </a:ln>
                <a:solidFill>
                  <a:srgbClr val="000000"/>
                </a:solidFill>
                <a:effectLst/>
                <a:uLnTx/>
                <a:uFillTx/>
                <a:latin typeface="Open Sans Light"/>
                <a:ea typeface="+mn-ea"/>
                <a:cs typeface="Arial Narrow"/>
              </a:rPr>
              <a:t>Rewrite the problem statements into “how might we” questions in order to frame the problem as a possibility. </a:t>
            </a:r>
          </a:p>
          <a:p>
            <a:pPr marL="457200" indent="-457200">
              <a:lnSpc>
                <a:spcPct val="150000"/>
              </a:lnSpc>
              <a:buClr>
                <a:srgbClr val="000000"/>
              </a:buClr>
              <a:buSzPct val="85000"/>
              <a:buFont typeface="Courier New" panose="02070309020205020404" pitchFamily="49" charset="0"/>
              <a:buChar char="o"/>
              <a:defRPr/>
            </a:pPr>
            <a:r>
              <a:rPr kumimoji="0" lang="en-AU" sz="2000" b="0" i="0" u="none" strike="noStrike" kern="1200" cap="none" spc="0" normalizeH="0" baseline="0" noProof="0" dirty="0">
                <a:ln>
                  <a:noFill/>
                </a:ln>
                <a:solidFill>
                  <a:srgbClr val="000000"/>
                </a:solidFill>
                <a:effectLst/>
                <a:uLnTx/>
                <a:uFillTx/>
                <a:latin typeface="Open Sans Light"/>
                <a:ea typeface="+mn-ea"/>
                <a:cs typeface="Arial Narrow"/>
              </a:rPr>
              <a:t>Keep it simple.</a:t>
            </a:r>
          </a:p>
          <a:p>
            <a:pPr marL="914400" lvl="1" indent="-457200">
              <a:lnSpc>
                <a:spcPct val="150000"/>
              </a:lnSpc>
              <a:buClr>
                <a:srgbClr val="000000"/>
              </a:buClr>
              <a:buSzPct val="85000"/>
              <a:buFont typeface="Arial" panose="020B0604020202020204" pitchFamily="34" charset="0"/>
              <a:buChar char="•"/>
              <a:defRPr/>
            </a:pPr>
            <a:r>
              <a:rPr kumimoji="0" lang="en-AU" sz="1600" b="0" i="0" u="none" strike="noStrike" kern="1200" cap="none" spc="0" normalizeH="0" baseline="0" noProof="0" dirty="0">
                <a:ln>
                  <a:noFill/>
                </a:ln>
                <a:solidFill>
                  <a:srgbClr val="000000"/>
                </a:solidFill>
                <a:effectLst/>
                <a:uLnTx/>
                <a:uFillTx/>
                <a:latin typeface="Open Sans Light"/>
                <a:ea typeface="+mn-ea"/>
                <a:cs typeface="Arial Narrow"/>
              </a:rPr>
              <a:t>Describe your challenge simply and optimistically. </a:t>
            </a:r>
          </a:p>
          <a:p>
            <a:pPr marL="914400" lvl="1" indent="-457200">
              <a:lnSpc>
                <a:spcPct val="150000"/>
              </a:lnSpc>
              <a:buClr>
                <a:srgbClr val="000000"/>
              </a:buClr>
              <a:buSzPct val="85000"/>
              <a:buFont typeface="Arial" panose="020B0604020202020204" pitchFamily="34" charset="0"/>
              <a:buChar char="•"/>
              <a:defRPr/>
            </a:pPr>
            <a:r>
              <a:rPr kumimoji="0" lang="en-AU" sz="1600" b="0" i="0" u="none" strike="noStrike" kern="1200" cap="none" spc="0" normalizeH="0" baseline="0" noProof="0" dirty="0">
                <a:ln>
                  <a:noFill/>
                </a:ln>
                <a:solidFill>
                  <a:srgbClr val="000000"/>
                </a:solidFill>
                <a:effectLst/>
                <a:uLnTx/>
                <a:uFillTx/>
                <a:latin typeface="Open Sans Light"/>
                <a:ea typeface="+mn-ea"/>
                <a:cs typeface="Arial Narrow"/>
              </a:rPr>
              <a:t>Make it broad enough to allow you to discover areas of unexpected value, and narrow enough to make the topic manageable.</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uLnTx/>
                <a:uFillTx/>
                <a:latin typeface="Open Sans Light"/>
                <a:ea typeface="+mn-ea"/>
                <a:cs typeface="Arial Narrow"/>
              </a:rPr>
              <a:t>Sketch out end goals</a:t>
            </a:r>
          </a:p>
          <a:p>
            <a:pPr marL="914400" lvl="1" indent="-457200">
              <a:lnSpc>
                <a:spcPct val="150000"/>
              </a:lnSpc>
              <a:buClr>
                <a:srgbClr val="000000"/>
              </a:buClr>
              <a:buSzPct val="85000"/>
              <a:buFont typeface="Arial" panose="020B0604020202020204" pitchFamily="34" charset="0"/>
              <a:buChar char="•"/>
              <a:defRPr/>
            </a:pPr>
            <a:r>
              <a:rPr kumimoji="0" lang="en-AU" sz="1600" b="0" i="0" u="none" strike="noStrike" kern="1200" cap="none" spc="0" normalizeH="0" baseline="0" noProof="0" dirty="0">
                <a:ln>
                  <a:noFill/>
                </a:ln>
                <a:solidFill>
                  <a:srgbClr val="000000"/>
                </a:solidFill>
                <a:effectLst/>
                <a:uLnTx/>
                <a:uFillTx/>
                <a:latin typeface="Open Sans Light"/>
                <a:ea typeface="+mn-ea"/>
                <a:cs typeface="Arial Narrow"/>
              </a:rPr>
              <a:t>Define your goals for undertaking this design challenge. Be honest about determining a realistic scope of your project both regarding time and output. </a:t>
            </a:r>
          </a:p>
          <a:p>
            <a:pPr marL="914400" lvl="1" indent="-457200">
              <a:lnSpc>
                <a:spcPct val="150000"/>
              </a:lnSpc>
              <a:buClr>
                <a:srgbClr val="000000"/>
              </a:buClr>
              <a:buSzPct val="85000"/>
              <a:buFont typeface="Arial" panose="020B0604020202020204" pitchFamily="34" charset="0"/>
              <a:buChar char="•"/>
              <a:defRPr/>
            </a:pPr>
            <a:r>
              <a:rPr kumimoji="0" lang="en-AU" sz="1600" b="0" i="0" u="none" strike="noStrike" kern="1200" cap="none" spc="0" normalizeH="0" baseline="0" noProof="0" dirty="0">
                <a:ln>
                  <a:noFill/>
                </a:ln>
                <a:solidFill>
                  <a:srgbClr val="000000"/>
                </a:solidFill>
                <a:effectLst/>
                <a:uLnTx/>
                <a:uFillTx/>
                <a:latin typeface="Open Sans Light"/>
                <a:ea typeface="+mn-ea"/>
                <a:cs typeface="Arial Narrow"/>
              </a:rPr>
              <a:t>What will you work to produce? </a:t>
            </a:r>
          </a:p>
          <a:p>
            <a:pPr marL="914400" lvl="1" indent="-457200">
              <a:lnSpc>
                <a:spcPct val="150000"/>
              </a:lnSpc>
              <a:buClr>
                <a:srgbClr val="000000"/>
              </a:buClr>
              <a:buSzPct val="85000"/>
              <a:buFont typeface="Arial" panose="020B0604020202020204" pitchFamily="34" charset="0"/>
              <a:buChar char="•"/>
              <a:defRPr/>
            </a:pPr>
            <a:r>
              <a:rPr kumimoji="0" lang="en-AU" sz="1600" b="0" i="0" u="none" strike="noStrike" kern="1200" cap="none" spc="0" normalizeH="0" baseline="0" noProof="0" dirty="0">
                <a:ln>
                  <a:noFill/>
                </a:ln>
                <a:solidFill>
                  <a:srgbClr val="000000"/>
                </a:solidFill>
                <a:effectLst/>
                <a:uLnTx/>
                <a:uFillTx/>
                <a:latin typeface="Open Sans Light"/>
                <a:ea typeface="+mn-ea"/>
                <a:cs typeface="Arial Narrow"/>
              </a:rPr>
              <a:t>Where do you expect to get at the end of this process?</a:t>
            </a:r>
          </a:p>
        </p:txBody>
      </p:sp>
    </p:spTree>
    <p:extLst>
      <p:ext uri="{BB962C8B-B14F-4D97-AF65-F5344CB8AC3E}">
        <p14:creationId xmlns:p14="http://schemas.microsoft.com/office/powerpoint/2010/main" val="3650579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9687755" cy="584775"/>
          </a:xfrm>
        </p:spPr>
        <p:txBody>
          <a:bodyPr/>
          <a:lstStyle/>
          <a:p>
            <a:r>
              <a:rPr lang="en-US" dirty="0">
                <a:solidFill>
                  <a:schemeClr val="tx1"/>
                </a:solidFill>
                <a:highlight>
                  <a:srgbClr val="00FFFF"/>
                </a:highlight>
                <a:latin typeface="+mn-lt"/>
              </a:rPr>
              <a:t>Where we left off…</a:t>
            </a:r>
          </a:p>
        </p:txBody>
      </p:sp>
      <p:sp>
        <p:nvSpPr>
          <p:cNvPr id="2" name="TextBox 1">
            <a:extLst>
              <a:ext uri="{FF2B5EF4-FFF2-40B4-BE49-F238E27FC236}">
                <a16:creationId xmlns:a16="http://schemas.microsoft.com/office/drawing/2014/main" id="{D5A1C0D0-7FDE-DD9A-B366-BC521EA2E86E}"/>
              </a:ext>
            </a:extLst>
          </p:cNvPr>
          <p:cNvSpPr txBox="1"/>
          <p:nvPr/>
        </p:nvSpPr>
        <p:spPr>
          <a:xfrm>
            <a:off x="430280" y="1090203"/>
            <a:ext cx="10108180" cy="5583131"/>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uLnTx/>
                <a:uFillTx/>
                <a:ea typeface="+mn-ea"/>
                <a:cs typeface="Arial Narrow"/>
              </a:rPr>
              <a:t>Group dynamics is different for each member of the group / that’s why the word ‘</a:t>
            </a:r>
            <a:r>
              <a:rPr kumimoji="0" lang="en-AU" sz="2000" b="0" i="0" u="none" strike="noStrike" kern="1200" cap="none" spc="0" normalizeH="0" baseline="0" noProof="0" dirty="0">
                <a:ln>
                  <a:noFill/>
                </a:ln>
                <a:solidFill>
                  <a:srgbClr val="000000"/>
                </a:solidFill>
                <a:effectLst/>
                <a:highlight>
                  <a:srgbClr val="00FFFF"/>
                </a:highlight>
                <a:uLnTx/>
                <a:uFillTx/>
                <a:ea typeface="+mn-ea"/>
                <a:cs typeface="Arial Narrow"/>
              </a:rPr>
              <a:t>dynamics</a:t>
            </a:r>
            <a:r>
              <a:rPr kumimoji="0" lang="en-AU" sz="2000" b="0" i="0" u="none" strike="noStrike" kern="1200" cap="none" spc="0" normalizeH="0" baseline="0" noProof="0" dirty="0">
                <a:ln>
                  <a:noFill/>
                </a:ln>
                <a:solidFill>
                  <a:srgbClr val="000000"/>
                </a:solidFill>
                <a:effectLst/>
                <a:uLnTx/>
                <a:uFillTx/>
                <a:ea typeface="+mn-ea"/>
                <a:cs typeface="Arial Narrow"/>
              </a:rPr>
              <a:t>’ is used. There is an inter-play occurring. WE need to be accountable for our contribution into those dynamics.</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uLnTx/>
                <a:uFillTx/>
                <a:ea typeface="+mn-ea"/>
                <a:cs typeface="Arial Narrow"/>
              </a:rPr>
              <a:t>Be aware of the coloured zones you find yourself in </a:t>
            </a:r>
            <a:r>
              <a:rPr kumimoji="0" lang="en-AU" sz="2000" b="1" i="0" u="none" strike="noStrike" kern="1200" cap="none" spc="0" normalizeH="0" baseline="0" noProof="0" dirty="0">
                <a:ln>
                  <a:noFill/>
                </a:ln>
                <a:solidFill>
                  <a:srgbClr val="FF0000"/>
                </a:solidFill>
                <a:effectLst/>
                <a:uLnTx/>
                <a:uFillTx/>
                <a:ea typeface="+mn-ea"/>
                <a:cs typeface="Arial Narrow"/>
              </a:rPr>
              <a:t>Red</a:t>
            </a:r>
            <a:r>
              <a:rPr kumimoji="0" lang="en-AU" sz="2000" b="0" i="0" u="none" strike="noStrike" kern="1200" cap="none" spc="0" normalizeH="0" baseline="0" noProof="0" dirty="0">
                <a:ln>
                  <a:noFill/>
                </a:ln>
                <a:solidFill>
                  <a:srgbClr val="000000"/>
                </a:solidFill>
                <a:effectLst/>
                <a:uLnTx/>
                <a:uFillTx/>
                <a:ea typeface="+mn-ea"/>
                <a:cs typeface="Arial Narrow"/>
              </a:rPr>
              <a:t> &amp; </a:t>
            </a:r>
            <a:r>
              <a:rPr kumimoji="0" lang="en-AU" sz="2000" b="1" i="0" u="none" strike="noStrike" kern="1200" cap="none" spc="0" normalizeH="0" baseline="0" noProof="0" dirty="0">
                <a:ln>
                  <a:noFill/>
                </a:ln>
                <a:solidFill>
                  <a:srgbClr val="00B050"/>
                </a:solidFill>
                <a:effectLst/>
                <a:uLnTx/>
                <a:uFillTx/>
                <a:ea typeface="+mn-ea"/>
                <a:cs typeface="Arial Narrow"/>
              </a:rPr>
              <a:t>Green</a:t>
            </a:r>
            <a:r>
              <a:rPr kumimoji="0" lang="en-AU" sz="2000" b="0" i="0" u="none" strike="noStrike" kern="1200" cap="none" spc="0" normalizeH="0" baseline="0" noProof="0" dirty="0">
                <a:ln>
                  <a:noFill/>
                </a:ln>
                <a:solidFill>
                  <a:srgbClr val="000000"/>
                </a:solidFill>
                <a:effectLst/>
                <a:uLnTx/>
                <a:uFillTx/>
                <a:ea typeface="+mn-ea"/>
                <a:cs typeface="Arial Narrow"/>
              </a:rPr>
              <a:t> Zones. See Jim Tamm’s TED Talk</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uLnTx/>
                <a:uFillTx/>
                <a:ea typeface="+mn-ea"/>
                <a:cs typeface="Arial Narrow"/>
              </a:rPr>
              <a:t>People often take on </a:t>
            </a:r>
            <a:r>
              <a:rPr kumimoji="0" lang="en-AU" sz="2000" i="0" u="none" strike="noStrike" kern="1200" cap="none" spc="0" normalizeH="0" baseline="0" noProof="0" dirty="0">
                <a:ln>
                  <a:noFill/>
                </a:ln>
                <a:solidFill>
                  <a:srgbClr val="000000"/>
                </a:solidFill>
                <a:effectLst/>
                <a:highlight>
                  <a:srgbClr val="00FFFF"/>
                </a:highlight>
                <a:uLnTx/>
                <a:uFillTx/>
                <a:ea typeface="+mn-ea"/>
                <a:cs typeface="Arial Narrow"/>
              </a:rPr>
              <a:t>distinct roles and behaviours</a:t>
            </a:r>
            <a:r>
              <a:rPr kumimoji="0" lang="en-AU" sz="2000" b="0" i="0" u="none" strike="noStrike" kern="1200" cap="none" spc="0" normalizeH="0" baseline="0" noProof="0" dirty="0">
                <a:ln>
                  <a:noFill/>
                </a:ln>
                <a:solidFill>
                  <a:srgbClr val="000000"/>
                </a:solidFill>
                <a:effectLst/>
                <a:highlight>
                  <a:srgbClr val="00FFFF"/>
                </a:highlight>
                <a:uLnTx/>
                <a:uFillTx/>
                <a:ea typeface="+mn-ea"/>
                <a:cs typeface="Arial Narrow"/>
              </a:rPr>
              <a:t> in groups</a:t>
            </a:r>
            <a:r>
              <a:rPr kumimoji="0" lang="en-AU" sz="2000" b="0" i="0" u="none" strike="noStrike" kern="1200" cap="none" spc="0" normalizeH="0" baseline="0" noProof="0" dirty="0">
                <a:ln>
                  <a:noFill/>
                </a:ln>
                <a:solidFill>
                  <a:srgbClr val="000000"/>
                </a:solidFill>
                <a:effectLst/>
                <a:uLnTx/>
                <a:uFillTx/>
                <a:ea typeface="+mn-ea"/>
                <a:cs typeface="Arial Narrow"/>
              </a:rPr>
              <a:t>. These roles form part of our self-definition within the group, our sense of who we are.</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uLnTx/>
                <a:uFillTx/>
                <a:ea typeface="+mn-ea"/>
                <a:cs typeface="Arial Narrow"/>
              </a:rPr>
              <a:t>As professionals, group dynamics are experienced in </a:t>
            </a:r>
            <a:r>
              <a:rPr kumimoji="0" lang="en-AU" sz="2000" b="0" i="0" u="none" strike="noStrike" kern="1200" cap="none" spc="0" normalizeH="0" baseline="0" noProof="0" dirty="0">
                <a:ln>
                  <a:noFill/>
                </a:ln>
                <a:solidFill>
                  <a:srgbClr val="000000"/>
                </a:solidFill>
                <a:effectLst/>
                <a:highlight>
                  <a:srgbClr val="00FFFF"/>
                </a:highlight>
                <a:uLnTx/>
                <a:uFillTx/>
                <a:ea typeface="+mn-ea"/>
                <a:cs typeface="Arial Narrow"/>
              </a:rPr>
              <a:t>formalised F2F, virtual and informal locations</a:t>
            </a:r>
            <a:r>
              <a:rPr kumimoji="0" lang="en-AU" sz="2000" b="0" i="0" u="none" strike="noStrike" kern="1200" cap="none" spc="0" normalizeH="0" baseline="0" noProof="0" dirty="0">
                <a:ln>
                  <a:noFill/>
                </a:ln>
                <a:solidFill>
                  <a:srgbClr val="000000"/>
                </a:solidFill>
                <a:effectLst/>
                <a:uLnTx/>
                <a:uFillTx/>
                <a:ea typeface="+mn-ea"/>
                <a:cs typeface="Arial Narrow"/>
              </a:rPr>
              <a:t>.</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highlight>
                  <a:srgbClr val="00FFFF"/>
                </a:highlight>
                <a:uLnTx/>
                <a:uFillTx/>
                <a:ea typeface="+mn-ea"/>
                <a:cs typeface="Arial Narrow"/>
              </a:rPr>
              <a:t>The goal (and challenge) is being a new group but thinking like long-term groups. </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highlight>
                  <a:srgbClr val="00FFFF"/>
                </a:highlight>
                <a:uLnTx/>
                <a:uFillTx/>
                <a:ea typeface="+mn-ea"/>
                <a:cs typeface="Arial Narrow"/>
              </a:rPr>
              <a:t>Social Loafing </a:t>
            </a:r>
            <a:r>
              <a:rPr kumimoji="0" lang="en-AU" sz="2000" b="0" i="0" u="none" strike="noStrike" kern="1200" cap="none" spc="0" normalizeH="0" baseline="0" noProof="0" dirty="0">
                <a:ln>
                  <a:noFill/>
                </a:ln>
                <a:solidFill>
                  <a:srgbClr val="000000"/>
                </a:solidFill>
                <a:effectLst/>
                <a:uLnTx/>
                <a:uFillTx/>
                <a:ea typeface="+mn-ea"/>
                <a:cs typeface="Arial Narrow"/>
              </a:rPr>
              <a:t>and </a:t>
            </a:r>
            <a:r>
              <a:rPr kumimoji="0" lang="en-AU" sz="2000" b="0" i="0" u="none" strike="noStrike" kern="1200" cap="none" spc="0" normalizeH="0" baseline="0" noProof="0" dirty="0">
                <a:ln>
                  <a:noFill/>
                </a:ln>
                <a:solidFill>
                  <a:srgbClr val="000000"/>
                </a:solidFill>
                <a:effectLst/>
                <a:highlight>
                  <a:srgbClr val="00FFFF"/>
                </a:highlight>
                <a:uLnTx/>
                <a:uFillTx/>
                <a:ea typeface="+mn-ea"/>
                <a:cs typeface="Arial Narrow"/>
              </a:rPr>
              <a:t>Groupthink</a:t>
            </a:r>
          </a:p>
          <a:p>
            <a:pPr marL="342900" marR="0" lvl="0" indent="-342900" algn="l" defTabSz="914400" rtl="0" eaLnBrk="1" fontAlgn="auto" latinLnBrk="0" hangingPunct="1">
              <a:lnSpc>
                <a:spcPct val="150000"/>
              </a:lnSpc>
              <a:spcBef>
                <a:spcPts val="0"/>
              </a:spcBef>
              <a:spcAft>
                <a:spcPts val="0"/>
              </a:spcAft>
              <a:buClr>
                <a:schemeClr val="tx1"/>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uLnTx/>
                <a:uFillTx/>
                <a:ea typeface="+mn-ea"/>
                <a:cs typeface="Arial Narrow"/>
              </a:rPr>
              <a:t>The </a:t>
            </a:r>
            <a:r>
              <a:rPr kumimoji="0" lang="en-AU" sz="2000" b="1" i="0" u="none" strike="noStrike" kern="1200" cap="none" spc="0" normalizeH="0" baseline="0" noProof="0" dirty="0">
                <a:ln>
                  <a:noFill/>
                </a:ln>
                <a:solidFill>
                  <a:srgbClr val="7030A0"/>
                </a:solidFill>
                <a:effectLst/>
                <a:uLnTx/>
                <a:uFillTx/>
                <a:ea typeface="+mn-ea"/>
                <a:cs typeface="Arial Narrow"/>
              </a:rPr>
              <a:t>purple</a:t>
            </a:r>
            <a:r>
              <a:rPr kumimoji="0" lang="en-AU" sz="2000" b="0" i="0" u="none" strike="noStrike" kern="1200" cap="none" spc="0" normalizeH="0" baseline="0" noProof="0" dirty="0">
                <a:ln>
                  <a:noFill/>
                </a:ln>
                <a:solidFill>
                  <a:srgbClr val="000000"/>
                </a:solidFill>
                <a:effectLst/>
                <a:uLnTx/>
                <a:uFillTx/>
                <a:ea typeface="+mn-ea"/>
                <a:cs typeface="Arial Narrow"/>
              </a:rPr>
              <a:t> dot. “What do you see?”</a:t>
            </a:r>
          </a:p>
        </p:txBody>
      </p:sp>
    </p:spTree>
    <p:extLst>
      <p:ext uri="{BB962C8B-B14F-4D97-AF65-F5344CB8AC3E}">
        <p14:creationId xmlns:p14="http://schemas.microsoft.com/office/powerpoint/2010/main" val="555822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Define the Challenge /2</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9764307" cy="3931013"/>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uLnTx/>
                <a:uFillTx/>
                <a:latin typeface="Open Sans Light"/>
                <a:ea typeface="+mn-ea"/>
                <a:cs typeface="Arial Narrow"/>
              </a:rPr>
              <a:t>Define measures of success</a:t>
            </a:r>
          </a:p>
          <a:p>
            <a:pPr marL="914400" lvl="1" indent="-457200">
              <a:lnSpc>
                <a:spcPct val="150000"/>
              </a:lnSpc>
              <a:buClr>
                <a:srgbClr val="000000"/>
              </a:buClr>
              <a:buSzPct val="85000"/>
              <a:buFont typeface="Arial" panose="020B0604020202020204" pitchFamily="34" charset="0"/>
              <a:buChar char="•"/>
              <a:defRPr/>
            </a:pPr>
            <a:r>
              <a:rPr kumimoji="0" lang="en-AU" sz="1600" b="0" i="0" u="none" strike="noStrike" kern="1200" cap="none" spc="0" normalizeH="0" baseline="0" noProof="0" dirty="0">
                <a:ln>
                  <a:noFill/>
                </a:ln>
                <a:solidFill>
                  <a:srgbClr val="000000"/>
                </a:solidFill>
                <a:effectLst/>
                <a:uLnTx/>
                <a:uFillTx/>
                <a:latin typeface="Open Sans Light"/>
                <a:ea typeface="+mn-ea"/>
                <a:cs typeface="Arial Narrow"/>
              </a:rPr>
              <a:t>What else are you working toward? </a:t>
            </a:r>
          </a:p>
          <a:p>
            <a:pPr marL="914400" lvl="1" indent="-457200">
              <a:lnSpc>
                <a:spcPct val="150000"/>
              </a:lnSpc>
              <a:buClr>
                <a:srgbClr val="000000"/>
              </a:buClr>
              <a:buSzPct val="85000"/>
              <a:buFont typeface="Arial" panose="020B0604020202020204" pitchFamily="34" charset="0"/>
              <a:buChar char="•"/>
              <a:defRPr/>
            </a:pPr>
            <a:r>
              <a:rPr kumimoji="0" lang="en-AU" sz="1600" b="0" i="0" u="none" strike="noStrike" kern="1200" cap="none" spc="0" normalizeH="0" baseline="0" noProof="0" dirty="0">
                <a:ln>
                  <a:noFill/>
                </a:ln>
                <a:solidFill>
                  <a:srgbClr val="000000"/>
                </a:solidFill>
                <a:effectLst/>
                <a:uLnTx/>
                <a:uFillTx/>
                <a:latin typeface="Open Sans Light"/>
                <a:ea typeface="+mn-ea"/>
                <a:cs typeface="Arial Narrow"/>
              </a:rPr>
              <a:t>What will make this work successful? </a:t>
            </a:r>
          </a:p>
          <a:p>
            <a:pPr marL="914400" lvl="1" indent="-457200">
              <a:lnSpc>
                <a:spcPct val="150000"/>
              </a:lnSpc>
              <a:buClr>
                <a:srgbClr val="000000"/>
              </a:buClr>
              <a:buSzPct val="85000"/>
              <a:buFont typeface="Arial" panose="020B0604020202020204" pitchFamily="34" charset="0"/>
              <a:buChar char="•"/>
              <a:defRPr/>
            </a:pPr>
            <a:r>
              <a:rPr kumimoji="0" lang="en-AU" sz="1600" b="0" i="0" u="none" strike="noStrike" kern="1200" cap="none" spc="0" normalizeH="0" baseline="0" noProof="0" dirty="0">
                <a:ln>
                  <a:noFill/>
                </a:ln>
                <a:solidFill>
                  <a:srgbClr val="000000"/>
                </a:solidFill>
                <a:effectLst/>
                <a:uLnTx/>
                <a:uFillTx/>
                <a:latin typeface="Open Sans Light"/>
                <a:ea typeface="+mn-ea"/>
                <a:cs typeface="Arial Narrow"/>
              </a:rPr>
              <a:t>What are the measures of success? Most of the time, these measures of success emerge as you dig into your project, but it helps to start to think about this at the onset.</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AU" sz="2000" b="0" i="0" u="none" strike="noStrike" kern="1200" cap="none" spc="0" normalizeH="0" baseline="0" noProof="0" dirty="0">
                <a:ln>
                  <a:noFill/>
                </a:ln>
                <a:solidFill>
                  <a:srgbClr val="000000"/>
                </a:solidFill>
                <a:effectLst/>
                <a:uLnTx/>
                <a:uFillTx/>
                <a:latin typeface="Open Sans Light"/>
                <a:ea typeface="+mn-ea"/>
                <a:cs typeface="Arial Narrow"/>
              </a:rPr>
              <a:t>Establish constraints</a:t>
            </a:r>
          </a:p>
          <a:p>
            <a:pPr marL="914400" lvl="1" indent="-457200">
              <a:lnSpc>
                <a:spcPct val="150000"/>
              </a:lnSpc>
              <a:buClr>
                <a:srgbClr val="000000"/>
              </a:buClr>
              <a:buSzPct val="85000"/>
              <a:buFont typeface="Arial" panose="020B0604020202020204" pitchFamily="34" charset="0"/>
              <a:buChar char="•"/>
              <a:defRPr/>
            </a:pPr>
            <a:r>
              <a:rPr kumimoji="0" lang="en-AU" sz="1600" b="0" i="0" u="none" strike="noStrike" kern="1200" cap="none" spc="0" normalizeH="0" baseline="0" noProof="0" dirty="0">
                <a:ln>
                  <a:noFill/>
                </a:ln>
                <a:solidFill>
                  <a:srgbClr val="000000"/>
                </a:solidFill>
                <a:effectLst/>
                <a:uLnTx/>
                <a:uFillTx/>
                <a:latin typeface="Open Sans Light"/>
                <a:ea typeface="+mn-ea"/>
                <a:cs typeface="Arial Narrow"/>
              </a:rPr>
              <a:t>It is crucial to define constraints and get specific on the problem or question you are trying to address. </a:t>
            </a:r>
          </a:p>
          <a:p>
            <a:pPr marL="914400" lvl="1" indent="-457200">
              <a:lnSpc>
                <a:spcPct val="150000"/>
              </a:lnSpc>
              <a:buClr>
                <a:srgbClr val="000000"/>
              </a:buClr>
              <a:buSzPct val="85000"/>
              <a:buFont typeface="Arial" panose="020B0604020202020204" pitchFamily="34" charset="0"/>
              <a:buChar char="•"/>
              <a:defRPr/>
            </a:pPr>
            <a:r>
              <a:rPr kumimoji="0" lang="en-AU" sz="1600" b="0" i="0" u="none" strike="noStrike" kern="1200" cap="none" spc="0" normalizeH="0" baseline="0" noProof="0" dirty="0">
                <a:ln>
                  <a:noFill/>
                </a:ln>
                <a:solidFill>
                  <a:srgbClr val="000000"/>
                </a:solidFill>
                <a:effectLst/>
                <a:uLnTx/>
                <a:uFillTx/>
                <a:latin typeface="Open Sans Light"/>
                <a:ea typeface="+mn-ea"/>
                <a:cs typeface="Arial Narrow"/>
              </a:rPr>
              <a:t>Does it need to fit into a certain timeframe? Can it be integrated with an existing structure or initiative? Make a list of the constraints you need to manage.</a:t>
            </a:r>
          </a:p>
        </p:txBody>
      </p:sp>
    </p:spTree>
    <p:extLst>
      <p:ext uri="{BB962C8B-B14F-4D97-AF65-F5344CB8AC3E}">
        <p14:creationId xmlns:p14="http://schemas.microsoft.com/office/powerpoint/2010/main" val="3454370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6C173F6-8773-431A-BB54-C75C76544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22D6C5B-4737-447D-BD99-6D4149BA6F73}"/>
              </a:ext>
            </a:extLst>
          </p:cNvPr>
          <p:cNvSpPr txBox="1"/>
          <p:nvPr/>
        </p:nvSpPr>
        <p:spPr>
          <a:xfrm>
            <a:off x="552893" y="5173591"/>
            <a:ext cx="3359888" cy="923330"/>
          </a:xfrm>
          <a:prstGeom prst="rect">
            <a:avLst/>
          </a:prstGeom>
          <a:noFill/>
        </p:spPr>
        <p:txBody>
          <a:bodyPr wrap="square" rtlCol="0">
            <a:spAutoFit/>
          </a:bodyPr>
          <a:lstStyle/>
          <a:p>
            <a:pPr algn="ctr"/>
            <a:r>
              <a:rPr lang="en-AU" dirty="0">
                <a:solidFill>
                  <a:schemeClr val="bg1"/>
                </a:solidFill>
                <a:highlight>
                  <a:srgbClr val="000000"/>
                </a:highlight>
                <a:latin typeface="Arial" panose="020B0604020202020204" pitchFamily="34" charset="0"/>
                <a:cs typeface="Arial" panose="020B0604020202020204" pitchFamily="34" charset="0"/>
              </a:rPr>
              <a:t>Consider using this as a tool to understand your Assignment 2 proposed solution</a:t>
            </a:r>
          </a:p>
        </p:txBody>
      </p:sp>
    </p:spTree>
    <p:extLst>
      <p:ext uri="{BB962C8B-B14F-4D97-AF65-F5344CB8AC3E}">
        <p14:creationId xmlns:p14="http://schemas.microsoft.com/office/powerpoint/2010/main" val="2554158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Which steps in Design Thinking will your group do?</a:t>
            </a:r>
          </a:p>
        </p:txBody>
      </p:sp>
      <p:pic>
        <p:nvPicPr>
          <p:cNvPr id="3" name="Picture 2">
            <a:extLst>
              <a:ext uri="{FF2B5EF4-FFF2-40B4-BE49-F238E27FC236}">
                <a16:creationId xmlns:a16="http://schemas.microsoft.com/office/drawing/2014/main" id="{B4019174-6D7E-BDD0-5603-505AAF6DB380}"/>
              </a:ext>
            </a:extLst>
          </p:cNvPr>
          <p:cNvPicPr>
            <a:picLocks noChangeAspect="1"/>
          </p:cNvPicPr>
          <p:nvPr/>
        </p:nvPicPr>
        <p:blipFill>
          <a:blip r:embed="rId3"/>
          <a:stretch>
            <a:fillRect/>
          </a:stretch>
        </p:blipFill>
        <p:spPr>
          <a:xfrm>
            <a:off x="528507" y="1215604"/>
            <a:ext cx="9118832" cy="5523144"/>
          </a:xfrm>
          <a:prstGeom prst="rect">
            <a:avLst/>
          </a:prstGeom>
        </p:spPr>
      </p:pic>
    </p:spTree>
    <p:extLst>
      <p:ext uri="{BB962C8B-B14F-4D97-AF65-F5344CB8AC3E}">
        <p14:creationId xmlns:p14="http://schemas.microsoft.com/office/powerpoint/2010/main" val="1857250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Intended &amp; unintended consequences</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80" y="1179606"/>
            <a:ext cx="9720399" cy="4198137"/>
          </a:xfrm>
          <a:prstGeom prst="rect">
            <a:avLst/>
          </a:prstGeom>
          <a:noFill/>
        </p:spPr>
        <p:txBody>
          <a:bodyPr wrap="square">
            <a:spAutoFit/>
          </a:bodyPr>
          <a:lstStyle/>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Everything has both intended and unintended consequences. The intended consequences may or may not happen; the unintended consequences always do — Dee Hock, President of VISA</a:t>
            </a:r>
          </a:p>
          <a:p>
            <a:pPr marL="457200" lvl="0" indent="-457200">
              <a:lnSpc>
                <a:spcPct val="150000"/>
              </a:lnSpc>
              <a:buClr>
                <a:schemeClr val="tx1"/>
              </a:buClr>
              <a:buSzPct val="85000"/>
              <a:buFont typeface="Courier New" panose="02070309020205020404" pitchFamily="49" charset="0"/>
              <a:buChar char="o"/>
              <a:defRPr/>
            </a:pPr>
            <a:endParaRPr lang="en-AU" sz="2000" dirty="0">
              <a:cs typeface="Arial Narrow"/>
            </a:endParaRPr>
          </a:p>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In the 1954 short story “Answer,” Fredric Brown envisions many great scientists working for years to build a giant computer network, connecting the computing power of billions of planets.  As the inaugural question for this technological marvel, the gathered dignitaries ask, “Is there a God?”</a:t>
            </a:r>
          </a:p>
          <a:p>
            <a:pPr marL="457200" lvl="0" indent="-457200">
              <a:lnSpc>
                <a:spcPct val="150000"/>
              </a:lnSpc>
              <a:buClr>
                <a:schemeClr val="tx1"/>
              </a:buClr>
              <a:buSzPct val="85000"/>
              <a:buFont typeface="Courier New" panose="02070309020205020404" pitchFamily="49" charset="0"/>
              <a:buChar char="o"/>
              <a:defRPr/>
            </a:pPr>
            <a:r>
              <a:rPr lang="en-AU" sz="2000" dirty="0">
                <a:cs typeface="Arial Narrow"/>
              </a:rPr>
              <a:t>The computer doesn’t hesitate before answering, “</a:t>
            </a:r>
            <a:r>
              <a:rPr lang="en-AU" sz="2000" b="1" dirty="0">
                <a:cs typeface="Arial Narrow"/>
              </a:rPr>
              <a:t>There is now!</a:t>
            </a:r>
            <a:r>
              <a:rPr lang="en-AU" sz="2000" dirty="0">
                <a:cs typeface="Arial Narrow"/>
              </a:rPr>
              <a:t>” </a:t>
            </a:r>
          </a:p>
        </p:txBody>
      </p:sp>
    </p:spTree>
    <p:extLst>
      <p:ext uri="{BB962C8B-B14F-4D97-AF65-F5344CB8AC3E}">
        <p14:creationId xmlns:p14="http://schemas.microsoft.com/office/powerpoint/2010/main" val="94892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22094B-13B4-4283-8FE1-BD5EF20870F7}"/>
              </a:ext>
            </a:extLst>
          </p:cNvPr>
          <p:cNvPicPr>
            <a:picLocks noChangeAspect="1"/>
          </p:cNvPicPr>
          <p:nvPr/>
        </p:nvPicPr>
        <p:blipFill>
          <a:blip r:embed="rId3"/>
          <a:stretch>
            <a:fillRect/>
          </a:stretch>
        </p:blipFill>
        <p:spPr>
          <a:xfrm>
            <a:off x="23857" y="8788"/>
            <a:ext cx="6859543" cy="6849212"/>
          </a:xfrm>
          <a:prstGeom prst="rect">
            <a:avLst/>
          </a:prstGeom>
        </p:spPr>
      </p:pic>
      <p:pic>
        <p:nvPicPr>
          <p:cNvPr id="9" name="Picture 8">
            <a:extLst>
              <a:ext uri="{FF2B5EF4-FFF2-40B4-BE49-F238E27FC236}">
                <a16:creationId xmlns:a16="http://schemas.microsoft.com/office/drawing/2014/main" id="{A0199A04-F62B-4843-B788-ABDCB59DFA08}"/>
              </a:ext>
            </a:extLst>
          </p:cNvPr>
          <p:cNvPicPr>
            <a:picLocks noChangeAspect="1"/>
          </p:cNvPicPr>
          <p:nvPr/>
        </p:nvPicPr>
        <p:blipFill>
          <a:blip r:embed="rId4"/>
          <a:stretch>
            <a:fillRect/>
          </a:stretch>
        </p:blipFill>
        <p:spPr>
          <a:xfrm>
            <a:off x="7666037" y="1557337"/>
            <a:ext cx="1990725" cy="1152525"/>
          </a:xfrm>
          <a:prstGeom prst="rect">
            <a:avLst/>
          </a:prstGeom>
        </p:spPr>
      </p:pic>
      <p:pic>
        <p:nvPicPr>
          <p:cNvPr id="10" name="Picture 9">
            <a:extLst>
              <a:ext uri="{FF2B5EF4-FFF2-40B4-BE49-F238E27FC236}">
                <a16:creationId xmlns:a16="http://schemas.microsoft.com/office/drawing/2014/main" id="{0FA69934-A687-4072-840F-E084ED207F48}"/>
              </a:ext>
            </a:extLst>
          </p:cNvPr>
          <p:cNvPicPr>
            <a:picLocks noChangeAspect="1"/>
          </p:cNvPicPr>
          <p:nvPr/>
        </p:nvPicPr>
        <p:blipFill>
          <a:blip r:embed="rId5"/>
          <a:stretch>
            <a:fillRect/>
          </a:stretch>
        </p:blipFill>
        <p:spPr>
          <a:xfrm>
            <a:off x="8351837" y="3783807"/>
            <a:ext cx="904875" cy="1247775"/>
          </a:xfrm>
          <a:prstGeom prst="rect">
            <a:avLst/>
          </a:prstGeom>
        </p:spPr>
      </p:pic>
      <p:sp>
        <p:nvSpPr>
          <p:cNvPr id="8" name="&quot;Not Allowed&quot; Symbol 7">
            <a:extLst>
              <a:ext uri="{FF2B5EF4-FFF2-40B4-BE49-F238E27FC236}">
                <a16:creationId xmlns:a16="http://schemas.microsoft.com/office/drawing/2014/main" id="{53F2517A-C887-4D8A-A1A9-C5327A4127FA}"/>
              </a:ext>
            </a:extLst>
          </p:cNvPr>
          <p:cNvSpPr/>
          <p:nvPr/>
        </p:nvSpPr>
        <p:spPr>
          <a:xfrm>
            <a:off x="7606505" y="3300414"/>
            <a:ext cx="2395538" cy="2214563"/>
          </a:xfrm>
          <a:prstGeom prst="noSmoking">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599775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3EDA5-389F-40F7-B7AB-F573773191ED}"/>
              </a:ext>
            </a:extLst>
          </p:cNvPr>
          <p:cNvPicPr>
            <a:picLocks noChangeAspect="1"/>
          </p:cNvPicPr>
          <p:nvPr/>
        </p:nvPicPr>
        <p:blipFill>
          <a:blip r:embed="rId3"/>
          <a:stretch>
            <a:fillRect/>
          </a:stretch>
        </p:blipFill>
        <p:spPr>
          <a:xfrm>
            <a:off x="0" y="0"/>
            <a:ext cx="12202437" cy="6857999"/>
          </a:xfrm>
          <a:prstGeom prst="rect">
            <a:avLst/>
          </a:prstGeom>
        </p:spPr>
      </p:pic>
      <p:sp>
        <p:nvSpPr>
          <p:cNvPr id="12" name="TextBox 11">
            <a:extLst>
              <a:ext uri="{FF2B5EF4-FFF2-40B4-BE49-F238E27FC236}">
                <a16:creationId xmlns:a16="http://schemas.microsoft.com/office/drawing/2014/main" id="{BCA387CE-E059-417F-A468-CA23EB9382E6}"/>
              </a:ext>
            </a:extLst>
          </p:cNvPr>
          <p:cNvSpPr txBox="1"/>
          <p:nvPr/>
        </p:nvSpPr>
        <p:spPr>
          <a:xfrm>
            <a:off x="450266" y="6003317"/>
            <a:ext cx="11291467"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highlight>
                  <a:srgbClr val="00FF00"/>
                </a:highlight>
                <a:uLnTx/>
                <a:uFillTx/>
                <a:latin typeface="Open Sans Light" panose="020B0306030504020204" pitchFamily="34" charset="0"/>
                <a:ea typeface="Open Sans Light" panose="020B0306030504020204" pitchFamily="34" charset="0"/>
                <a:cs typeface="Open Sans Light" panose="020B0306030504020204" pitchFamily="34" charset="0"/>
              </a:rPr>
              <a:t>Please Sir, may I have some more?</a:t>
            </a:r>
          </a:p>
        </p:txBody>
      </p:sp>
      <p:pic>
        <p:nvPicPr>
          <p:cNvPr id="2" name="Picture 1">
            <a:extLst>
              <a:ext uri="{FF2B5EF4-FFF2-40B4-BE49-F238E27FC236}">
                <a16:creationId xmlns:a16="http://schemas.microsoft.com/office/drawing/2014/main" id="{9CCB3126-D508-48BF-949C-7367EDA08652}"/>
              </a:ext>
            </a:extLst>
          </p:cNvPr>
          <p:cNvPicPr>
            <a:picLocks noChangeAspect="1"/>
          </p:cNvPicPr>
          <p:nvPr/>
        </p:nvPicPr>
        <p:blipFill>
          <a:blip r:embed="rId4"/>
          <a:stretch>
            <a:fillRect/>
          </a:stretch>
        </p:blipFill>
        <p:spPr>
          <a:xfrm>
            <a:off x="5165650" y="2807327"/>
            <a:ext cx="1243345" cy="1243345"/>
          </a:xfrm>
          <a:prstGeom prst="rect">
            <a:avLst/>
          </a:prstGeom>
        </p:spPr>
      </p:pic>
    </p:spTree>
    <p:extLst>
      <p:ext uri="{BB962C8B-B14F-4D97-AF65-F5344CB8AC3E}">
        <p14:creationId xmlns:p14="http://schemas.microsoft.com/office/powerpoint/2010/main" val="56654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892B73-4665-B5FC-E540-6BEDB41872A3}"/>
              </a:ext>
            </a:extLst>
          </p:cNvPr>
          <p:cNvPicPr>
            <a:picLocks noChangeAspect="1"/>
          </p:cNvPicPr>
          <p:nvPr/>
        </p:nvPicPr>
        <p:blipFill>
          <a:blip r:embed="rId3"/>
          <a:stretch>
            <a:fillRect/>
          </a:stretch>
        </p:blipFill>
        <p:spPr>
          <a:xfrm>
            <a:off x="1183905" y="0"/>
            <a:ext cx="9824190" cy="6858000"/>
          </a:xfrm>
          <a:prstGeom prst="rect">
            <a:avLst/>
          </a:prstGeom>
        </p:spPr>
      </p:pic>
    </p:spTree>
    <p:extLst>
      <p:ext uri="{BB962C8B-B14F-4D97-AF65-F5344CB8AC3E}">
        <p14:creationId xmlns:p14="http://schemas.microsoft.com/office/powerpoint/2010/main" val="2329626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314034-E8E2-485F-100A-6F0418DB423C}"/>
              </a:ext>
            </a:extLst>
          </p:cNvPr>
          <p:cNvPicPr>
            <a:picLocks noChangeAspect="1"/>
          </p:cNvPicPr>
          <p:nvPr/>
        </p:nvPicPr>
        <p:blipFill>
          <a:blip r:embed="rId3"/>
          <a:stretch>
            <a:fillRect/>
          </a:stretch>
        </p:blipFill>
        <p:spPr>
          <a:xfrm>
            <a:off x="1248582" y="0"/>
            <a:ext cx="9699771" cy="6858000"/>
          </a:xfrm>
          <a:prstGeom prst="rect">
            <a:avLst/>
          </a:prstGeom>
        </p:spPr>
      </p:pic>
    </p:spTree>
    <p:extLst>
      <p:ext uri="{BB962C8B-B14F-4D97-AF65-F5344CB8AC3E}">
        <p14:creationId xmlns:p14="http://schemas.microsoft.com/office/powerpoint/2010/main" val="4203808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4868B14-2D4A-47F9-A606-05FC48B6F165}"/>
              </a:ext>
            </a:extLst>
          </p:cNvPr>
          <p:cNvSpPr txBox="1"/>
          <p:nvPr/>
        </p:nvSpPr>
        <p:spPr>
          <a:xfrm>
            <a:off x="430632" y="1569670"/>
            <a:ext cx="10197260" cy="4242187"/>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lang="en-US" sz="2000" dirty="0">
                <a:latin typeface="Arial" panose="020B0604020202020204" pitchFamily="34" charset="0"/>
                <a:ea typeface="ＭＳ Ｐゴシック"/>
                <a:cs typeface="Arial" panose="020B0604020202020204" pitchFamily="34" charset="0"/>
              </a:rPr>
              <a:t>Gauge your current ability to:</a:t>
            </a:r>
          </a:p>
          <a:p>
            <a:pPr marL="800100" lvl="1" indent="-342900" fontAlgn="base">
              <a:lnSpc>
                <a:spcPct val="150000"/>
              </a:lnSpc>
              <a:spcBef>
                <a:spcPct val="0"/>
              </a:spcBef>
              <a:spcAft>
                <a:spcPct val="0"/>
              </a:spcAft>
              <a:buFont typeface="Arial" panose="020B0604020202020204" pitchFamily="34" charset="0"/>
              <a:buChar char="•"/>
              <a:defRPr/>
            </a:pPr>
            <a:r>
              <a:rPr lang="en-US" dirty="0">
                <a:latin typeface="Arial" panose="020B0604020202020204" pitchFamily="34" charset="0"/>
                <a:ea typeface="ＭＳ Ｐゴシック"/>
                <a:cs typeface="Arial" panose="020B0604020202020204" pitchFamily="34" charset="0"/>
              </a:rPr>
              <a:t>Develop an openness to perspectives from other disciplines AND be able to trust these</a:t>
            </a:r>
          </a:p>
          <a:p>
            <a:pPr marL="800100" lvl="1" indent="-342900" fontAlgn="base">
              <a:lnSpc>
                <a:spcPct val="150000"/>
              </a:lnSpc>
              <a:spcBef>
                <a:spcPct val="0"/>
              </a:spcBef>
              <a:spcAft>
                <a:spcPct val="0"/>
              </a:spcAft>
              <a:buFont typeface="Arial" panose="020B0604020202020204" pitchFamily="34" charset="0"/>
              <a:buChar char="•"/>
              <a:defRPr/>
            </a:pPr>
            <a:r>
              <a:rPr lang="en-US" dirty="0">
                <a:latin typeface="Arial" panose="020B0604020202020204" pitchFamily="34" charset="0"/>
                <a:ea typeface="ＭＳ Ｐゴシック"/>
                <a:cs typeface="Arial" panose="020B0604020202020204" pitchFamily="34" charset="0"/>
              </a:rPr>
              <a:t>Recognise</a:t>
            </a:r>
            <a:r>
              <a:rPr kumimoji="0" lang="en-US"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 the many different interacting elements within wicked problems</a:t>
            </a:r>
          </a:p>
          <a:p>
            <a:pPr marL="800100" lvl="1" indent="-342900" fontAlgn="base">
              <a:lnSpc>
                <a:spcPct val="150000"/>
              </a:lnSpc>
              <a:spcBef>
                <a:spcPct val="0"/>
              </a:spcBef>
              <a:spcAft>
                <a:spcPct val="0"/>
              </a:spcAft>
              <a:buFont typeface="Arial" panose="020B0604020202020204" pitchFamily="34" charset="0"/>
              <a:buChar char="•"/>
              <a:defRPr/>
            </a:pPr>
            <a:r>
              <a:rPr lang="en-US" dirty="0">
                <a:latin typeface="Arial" panose="020B0604020202020204" pitchFamily="34" charset="0"/>
                <a:ea typeface="ＭＳ Ｐゴシック"/>
                <a:cs typeface="Arial" panose="020B0604020202020204" pitchFamily="34" charset="0"/>
              </a:rPr>
              <a:t>G</a:t>
            </a:r>
            <a:r>
              <a:rPr kumimoji="0" lang="en-US"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rasping the local and situated nature of wicked problems as well as seeing the broader global contexts for them</a:t>
            </a:r>
          </a:p>
          <a:p>
            <a:pPr marL="800100" lvl="1" indent="-342900" fontAlgn="base">
              <a:lnSpc>
                <a:spcPct val="150000"/>
              </a:lnSpc>
              <a:spcBef>
                <a:spcPct val="0"/>
              </a:spcBef>
              <a:spcAft>
                <a:spcPct val="0"/>
              </a:spcAft>
              <a:buFont typeface="Arial" panose="020B0604020202020204" pitchFamily="34" charset="0"/>
              <a:buChar char="•"/>
              <a:defRPr/>
            </a:pPr>
            <a:r>
              <a:rPr lang="en-US" dirty="0">
                <a:latin typeface="Arial" panose="020B0604020202020204" pitchFamily="34" charset="0"/>
                <a:ea typeface="ＭＳ Ｐゴシック"/>
                <a:cs typeface="Arial" panose="020B0604020202020204" pitchFamily="34" charset="0"/>
              </a:rPr>
              <a:t>Accept</a:t>
            </a:r>
            <a:r>
              <a:rPr kumimoji="0" lang="en-US"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 uncertainty about the impact of any efforts to solve wicked problems</a:t>
            </a:r>
          </a:p>
          <a:p>
            <a:pPr marL="800100" lvl="1" indent="-342900" fontAlgn="base">
              <a:lnSpc>
                <a:spcPct val="150000"/>
              </a:lnSpc>
              <a:spcBef>
                <a:spcPct val="0"/>
              </a:spcBef>
              <a:spcAft>
                <a:spcPct val="0"/>
              </a:spcAft>
              <a:buFont typeface="Arial" panose="020B0604020202020204" pitchFamily="34" charset="0"/>
              <a:buChar char="•"/>
              <a:defRPr/>
            </a:pPr>
            <a:r>
              <a:rPr kumimoji="0" lang="en-US"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Coming to terms with the lack of black and white explanations or answers</a:t>
            </a:r>
          </a:p>
          <a:p>
            <a:pPr marL="800100" lvl="1" indent="-342900" fontAlgn="base">
              <a:lnSpc>
                <a:spcPct val="150000"/>
              </a:lnSpc>
              <a:spcBef>
                <a:spcPct val="0"/>
              </a:spcBef>
              <a:spcAft>
                <a:spcPct val="0"/>
              </a:spcAft>
              <a:buFont typeface="Arial" panose="020B0604020202020204" pitchFamily="34" charset="0"/>
              <a:buChar char="•"/>
              <a:defRPr/>
            </a:pPr>
            <a:r>
              <a:rPr kumimoji="0" lang="en-US"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Not just acknowledging the lack of easy answers but also involved coming to terms with this emotionally: ‘that you have to think about these issues deeply about complexity and how you feel about these challenges.</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3" y="377217"/>
            <a:ext cx="10514989"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panose="020B0604020202020204" pitchFamily="34" charset="0"/>
                <a:ea typeface="ＭＳ Ｐゴシック"/>
                <a:cs typeface="Arial" panose="020B0604020202020204" pitchFamily="34" charset="0"/>
              </a:rPr>
              <a:t> Wicked Problems/ Self-Assessment</a:t>
            </a:r>
            <a:r>
              <a:rPr kumimoji="0" lang="en-US" sz="36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a:t>
            </a:r>
          </a:p>
        </p:txBody>
      </p:sp>
      <p:pic>
        <p:nvPicPr>
          <p:cNvPr id="3" name="Picture 2">
            <a:extLst>
              <a:ext uri="{FF2B5EF4-FFF2-40B4-BE49-F238E27FC236}">
                <a16:creationId xmlns:a16="http://schemas.microsoft.com/office/drawing/2014/main" id="{AF63AD23-36CA-4F15-954D-CD41F56AB56D}"/>
              </a:ext>
            </a:extLst>
          </p:cNvPr>
          <p:cNvPicPr>
            <a:picLocks noChangeAspect="1"/>
          </p:cNvPicPr>
          <p:nvPr/>
        </p:nvPicPr>
        <p:blipFill>
          <a:blip r:embed="rId2"/>
          <a:stretch>
            <a:fillRect/>
          </a:stretch>
        </p:blipFill>
        <p:spPr>
          <a:xfrm>
            <a:off x="11058525" y="3848100"/>
            <a:ext cx="1133475" cy="3009900"/>
          </a:xfrm>
          <a:prstGeom prst="rect">
            <a:avLst/>
          </a:prstGeom>
        </p:spPr>
      </p:pic>
    </p:spTree>
    <p:extLst>
      <p:ext uri="{BB962C8B-B14F-4D97-AF65-F5344CB8AC3E}">
        <p14:creationId xmlns:p14="http://schemas.microsoft.com/office/powerpoint/2010/main" val="4023650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4868B14-2D4A-47F9-A606-05FC48B6F165}"/>
              </a:ext>
            </a:extLst>
          </p:cNvPr>
          <p:cNvSpPr txBox="1"/>
          <p:nvPr/>
        </p:nvSpPr>
        <p:spPr>
          <a:xfrm>
            <a:off x="430632" y="1569670"/>
            <a:ext cx="10197260" cy="3826689"/>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lang="en-US" sz="2000" dirty="0">
                <a:latin typeface="Arial" panose="020B0604020202020204" pitchFamily="34" charset="0"/>
                <a:ea typeface="ＭＳ Ｐゴシック"/>
                <a:cs typeface="Arial" panose="020B0604020202020204" pitchFamily="34" charset="0"/>
              </a:rPr>
              <a:t>Gauge your current ability to:</a:t>
            </a:r>
          </a:p>
          <a:p>
            <a:pPr marL="800100" lvl="1" indent="-342900" fontAlgn="base">
              <a:lnSpc>
                <a:spcPct val="150000"/>
              </a:lnSpc>
              <a:spcBef>
                <a:spcPct val="0"/>
              </a:spcBef>
              <a:spcAft>
                <a:spcPct val="0"/>
              </a:spcAft>
              <a:buFont typeface="Arial" panose="020B0604020202020204" pitchFamily="34" charset="0"/>
              <a:buChar char="•"/>
              <a:defRPr/>
            </a:pPr>
            <a:r>
              <a:rPr lang="en-US" dirty="0">
                <a:latin typeface="Arial" panose="020B0604020202020204" pitchFamily="34" charset="0"/>
                <a:ea typeface="ＭＳ Ｐゴシック"/>
                <a:cs typeface="Arial" panose="020B0604020202020204" pitchFamily="34" charset="0"/>
              </a:rPr>
              <a:t>Work with imperfect framings of problems or a mix of different theoretical perspectives.</a:t>
            </a:r>
          </a:p>
          <a:p>
            <a:pPr marL="800100" lvl="1" indent="-342900" fontAlgn="base">
              <a:lnSpc>
                <a:spcPct val="150000"/>
              </a:lnSpc>
              <a:spcBef>
                <a:spcPct val="0"/>
              </a:spcBef>
              <a:spcAft>
                <a:spcPct val="0"/>
              </a:spcAft>
              <a:buFont typeface="Arial" panose="020B0604020202020204" pitchFamily="34" charset="0"/>
              <a:buChar char="•"/>
              <a:defRPr/>
            </a:pPr>
            <a:r>
              <a:rPr kumimoji="0" lang="en-US"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Work across countries and cultures; with policymakers; with business; with NGOs.</a:t>
            </a:r>
          </a:p>
          <a:p>
            <a:pPr marL="800100" lvl="1" indent="-342900" fontAlgn="base">
              <a:lnSpc>
                <a:spcPct val="150000"/>
              </a:lnSpc>
              <a:spcBef>
                <a:spcPct val="0"/>
              </a:spcBef>
              <a:spcAft>
                <a:spcPct val="0"/>
              </a:spcAft>
              <a:buFont typeface="Arial" panose="020B0604020202020204" pitchFamily="34" charset="0"/>
              <a:buChar char="•"/>
              <a:defRPr/>
            </a:pPr>
            <a:r>
              <a:rPr lang="en-US" dirty="0">
                <a:latin typeface="Arial" panose="020B0604020202020204" pitchFamily="34" charset="0"/>
                <a:ea typeface="ＭＳ Ｐゴシック"/>
                <a:cs typeface="Arial" panose="020B0604020202020204" pitchFamily="34" charset="0"/>
              </a:rPr>
              <a:t>Consider </a:t>
            </a:r>
            <a:r>
              <a:rPr kumimoji="0" lang="en-US"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the perspectives of those most affected by wicked problems and respecting their knowledge.</a:t>
            </a:r>
          </a:p>
          <a:p>
            <a:pPr marL="800100" lvl="1" indent="-342900" fontAlgn="base">
              <a:lnSpc>
                <a:spcPct val="150000"/>
              </a:lnSpc>
              <a:spcBef>
                <a:spcPct val="0"/>
              </a:spcBef>
              <a:spcAft>
                <a:spcPct val="0"/>
              </a:spcAft>
              <a:buFont typeface="Arial" panose="020B0604020202020204" pitchFamily="34" charset="0"/>
              <a:buChar char="•"/>
              <a:defRPr/>
            </a:pPr>
            <a:r>
              <a:rPr lang="en-US" dirty="0">
                <a:latin typeface="Arial" panose="020B0604020202020204" pitchFamily="34" charset="0"/>
                <a:ea typeface="ＭＳ Ｐゴシック"/>
                <a:cs typeface="Arial" panose="020B0604020202020204" pitchFamily="34" charset="0"/>
              </a:rPr>
              <a:t>Realise</a:t>
            </a:r>
            <a:r>
              <a:rPr kumimoji="0" lang="en-US"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 that your preferred solution to a wicked problem might not work in a particular figured world given the diverse perspectives in play.</a:t>
            </a:r>
          </a:p>
          <a:p>
            <a:pPr marL="800100" lvl="1" indent="-342900" fontAlgn="base">
              <a:lnSpc>
                <a:spcPct val="150000"/>
              </a:lnSpc>
              <a:spcBef>
                <a:spcPct val="0"/>
              </a:spcBef>
              <a:spcAft>
                <a:spcPct val="0"/>
              </a:spcAft>
              <a:buFont typeface="Arial" panose="020B0604020202020204" pitchFamily="34" charset="0"/>
              <a:buChar char="•"/>
              <a:defRPr/>
            </a:pPr>
            <a:r>
              <a:rPr kumimoji="0" lang="en-US"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Have an open mind to the fact that things happen differently in [the world of business in] different places for different reasons.</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3" y="377217"/>
            <a:ext cx="10514989"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panose="020B0604020202020204" pitchFamily="34" charset="0"/>
                <a:ea typeface="ＭＳ Ｐゴシック"/>
                <a:cs typeface="Arial" panose="020B0604020202020204" pitchFamily="34" charset="0"/>
              </a:rPr>
              <a:t> Wicked Problems/ Self-Assessment (2)</a:t>
            </a:r>
            <a:r>
              <a:rPr kumimoji="0" lang="en-US" sz="36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a:t>
            </a:r>
          </a:p>
        </p:txBody>
      </p:sp>
      <p:pic>
        <p:nvPicPr>
          <p:cNvPr id="5" name="Picture 4">
            <a:extLst>
              <a:ext uri="{FF2B5EF4-FFF2-40B4-BE49-F238E27FC236}">
                <a16:creationId xmlns:a16="http://schemas.microsoft.com/office/drawing/2014/main" id="{9B360DBE-19D4-4B89-81F7-C9939B27897D}"/>
              </a:ext>
            </a:extLst>
          </p:cNvPr>
          <p:cNvPicPr>
            <a:picLocks noChangeAspect="1"/>
          </p:cNvPicPr>
          <p:nvPr/>
        </p:nvPicPr>
        <p:blipFill>
          <a:blip r:embed="rId2"/>
          <a:stretch>
            <a:fillRect/>
          </a:stretch>
        </p:blipFill>
        <p:spPr>
          <a:xfrm>
            <a:off x="11058525" y="3848100"/>
            <a:ext cx="1133475" cy="3009900"/>
          </a:xfrm>
          <a:prstGeom prst="rect">
            <a:avLst/>
          </a:prstGeom>
        </p:spPr>
      </p:pic>
    </p:spTree>
    <p:extLst>
      <p:ext uri="{BB962C8B-B14F-4D97-AF65-F5344CB8AC3E}">
        <p14:creationId xmlns:p14="http://schemas.microsoft.com/office/powerpoint/2010/main" val="318723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7D3543-4B79-4D84-A099-98164FE484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11063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4868B14-2D4A-47F9-A606-05FC48B6F165}"/>
              </a:ext>
            </a:extLst>
          </p:cNvPr>
          <p:cNvSpPr txBox="1"/>
          <p:nvPr/>
        </p:nvSpPr>
        <p:spPr>
          <a:xfrm>
            <a:off x="430631" y="1569670"/>
            <a:ext cx="9829787" cy="2580194"/>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lang="en-US" sz="2000" dirty="0">
                <a:latin typeface="Arial" panose="020B0604020202020204" pitchFamily="34" charset="0"/>
                <a:ea typeface="ＭＳ Ｐゴシック"/>
                <a:cs typeface="Arial" panose="020B0604020202020204" pitchFamily="34" charset="0"/>
              </a:rPr>
              <a:t>Gauge your current ability to:</a:t>
            </a:r>
          </a:p>
          <a:p>
            <a:pPr marL="800100" lvl="1" indent="-342900" fontAlgn="base">
              <a:lnSpc>
                <a:spcPct val="150000"/>
              </a:lnSpc>
              <a:spcBef>
                <a:spcPct val="0"/>
              </a:spcBef>
              <a:spcAft>
                <a:spcPct val="0"/>
              </a:spcAft>
              <a:buFont typeface="Arial" panose="020B0604020202020204" pitchFamily="34" charset="0"/>
              <a:buChar char="•"/>
              <a:defRPr/>
            </a:pPr>
            <a:r>
              <a:rPr lang="en-US" dirty="0">
                <a:latin typeface="Arial" panose="020B0604020202020204" pitchFamily="34" charset="0"/>
                <a:ea typeface="ＭＳ Ｐゴシック"/>
                <a:cs typeface="Arial" panose="020B0604020202020204" pitchFamily="34" charset="0"/>
              </a:rPr>
              <a:t>Demonstrate ambition and confidence, but also humility and the capacity to admit being unsure.</a:t>
            </a:r>
          </a:p>
          <a:p>
            <a:pPr marL="800100" lvl="1" indent="-342900" fontAlgn="base">
              <a:lnSpc>
                <a:spcPct val="150000"/>
              </a:lnSpc>
              <a:spcBef>
                <a:spcPct val="0"/>
              </a:spcBef>
              <a:spcAft>
                <a:spcPct val="0"/>
              </a:spcAft>
              <a:buFont typeface="Arial" panose="020B0604020202020204" pitchFamily="34" charset="0"/>
              <a:buChar char="•"/>
              <a:defRPr/>
            </a:pPr>
            <a:r>
              <a:rPr kumimoji="0" lang="en-US"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Being open about what you do not know or your own uncertainty about the best approaches to wicked problems.</a:t>
            </a:r>
          </a:p>
          <a:p>
            <a:pPr marL="800100" lvl="1" indent="-342900" fontAlgn="base">
              <a:lnSpc>
                <a:spcPct val="150000"/>
              </a:lnSpc>
              <a:spcBef>
                <a:spcPct val="0"/>
              </a:spcBef>
              <a:spcAft>
                <a:spcPct val="0"/>
              </a:spcAft>
              <a:buFont typeface="Arial" panose="020B0604020202020204" pitchFamily="34" charset="0"/>
              <a:buChar char="•"/>
              <a:defRPr/>
            </a:pPr>
            <a:r>
              <a:rPr kumimoji="0" lang="en-US"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Understand how you are complicit in the creation or continuation of wicked problems.</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3" y="377217"/>
            <a:ext cx="10514989"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panose="020B0604020202020204" pitchFamily="34" charset="0"/>
                <a:ea typeface="ＭＳ Ｐゴシック"/>
                <a:cs typeface="Arial" panose="020B0604020202020204" pitchFamily="34" charset="0"/>
              </a:rPr>
              <a:t> Wicked Problems/ Self-Assessment (3)</a:t>
            </a:r>
            <a:r>
              <a:rPr kumimoji="0" lang="en-US" sz="36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a:t>
            </a:r>
          </a:p>
        </p:txBody>
      </p:sp>
      <p:pic>
        <p:nvPicPr>
          <p:cNvPr id="5" name="Picture 4">
            <a:extLst>
              <a:ext uri="{FF2B5EF4-FFF2-40B4-BE49-F238E27FC236}">
                <a16:creationId xmlns:a16="http://schemas.microsoft.com/office/drawing/2014/main" id="{7B714E56-FFD0-43B6-946D-CB17BA384BF5}"/>
              </a:ext>
            </a:extLst>
          </p:cNvPr>
          <p:cNvPicPr>
            <a:picLocks noChangeAspect="1"/>
          </p:cNvPicPr>
          <p:nvPr/>
        </p:nvPicPr>
        <p:blipFill>
          <a:blip r:embed="rId2"/>
          <a:stretch>
            <a:fillRect/>
          </a:stretch>
        </p:blipFill>
        <p:spPr>
          <a:xfrm>
            <a:off x="11058525" y="3848100"/>
            <a:ext cx="1133475" cy="3009900"/>
          </a:xfrm>
          <a:prstGeom prst="rect">
            <a:avLst/>
          </a:prstGeom>
        </p:spPr>
      </p:pic>
    </p:spTree>
    <p:extLst>
      <p:ext uri="{BB962C8B-B14F-4D97-AF65-F5344CB8AC3E}">
        <p14:creationId xmlns:p14="http://schemas.microsoft.com/office/powerpoint/2010/main" val="205886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8336604" y="4578024"/>
            <a:ext cx="3719748" cy="584775"/>
          </a:xfrm>
        </p:spPr>
        <p:txBody>
          <a:bodyPr/>
          <a:lstStyle/>
          <a:p>
            <a:r>
              <a:rPr lang="en-US" dirty="0">
                <a:solidFill>
                  <a:schemeClr val="tx1"/>
                </a:solidFill>
                <a:highlight>
                  <a:srgbClr val="00FFFF"/>
                </a:highlight>
                <a:latin typeface="+mn-lt"/>
              </a:rPr>
              <a:t>Design Process</a:t>
            </a:r>
          </a:p>
        </p:txBody>
      </p:sp>
      <p:pic>
        <p:nvPicPr>
          <p:cNvPr id="3" name="Picture 2">
            <a:extLst>
              <a:ext uri="{FF2B5EF4-FFF2-40B4-BE49-F238E27FC236}">
                <a16:creationId xmlns:a16="http://schemas.microsoft.com/office/drawing/2014/main" id="{3982F86F-154D-3349-258C-06718A8F5026}"/>
              </a:ext>
            </a:extLst>
          </p:cNvPr>
          <p:cNvPicPr>
            <a:picLocks noChangeAspect="1"/>
          </p:cNvPicPr>
          <p:nvPr/>
        </p:nvPicPr>
        <p:blipFill>
          <a:blip r:embed="rId3"/>
          <a:stretch>
            <a:fillRect/>
          </a:stretch>
        </p:blipFill>
        <p:spPr>
          <a:xfrm>
            <a:off x="568400" y="0"/>
            <a:ext cx="7261412" cy="6858000"/>
          </a:xfrm>
          <a:prstGeom prst="rect">
            <a:avLst/>
          </a:prstGeom>
        </p:spPr>
      </p:pic>
    </p:spTree>
    <p:extLst>
      <p:ext uri="{BB962C8B-B14F-4D97-AF65-F5344CB8AC3E}">
        <p14:creationId xmlns:p14="http://schemas.microsoft.com/office/powerpoint/2010/main" val="1026255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6195A52-5A64-2AC8-EA89-542F127B80A5}"/>
              </a:ext>
            </a:extLst>
          </p:cNvPr>
          <p:cNvPicPr>
            <a:picLocks noChangeAspect="1"/>
          </p:cNvPicPr>
          <p:nvPr/>
        </p:nvPicPr>
        <p:blipFill>
          <a:blip r:embed="rId2"/>
          <a:stretch>
            <a:fillRect/>
          </a:stretch>
        </p:blipFill>
        <p:spPr>
          <a:xfrm>
            <a:off x="1631568" y="0"/>
            <a:ext cx="7314074" cy="6858000"/>
          </a:xfrm>
          <a:prstGeom prst="rect">
            <a:avLst/>
          </a:prstGeom>
        </p:spPr>
      </p:pic>
    </p:spTree>
    <p:extLst>
      <p:ext uri="{BB962C8B-B14F-4D97-AF65-F5344CB8AC3E}">
        <p14:creationId xmlns:p14="http://schemas.microsoft.com/office/powerpoint/2010/main" val="271972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4070DB-4185-43CF-A67A-F48A3C10471C}"/>
              </a:ext>
            </a:extLst>
          </p:cNvPr>
          <p:cNvSpPr txBox="1"/>
          <p:nvPr/>
        </p:nvSpPr>
        <p:spPr>
          <a:xfrm>
            <a:off x="0" y="288756"/>
            <a:ext cx="12191999"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uLnTx/>
                <a:uFillTx/>
                <a:latin typeface="Arial" charset="0"/>
                <a:ea typeface="ＭＳ Ｐゴシック"/>
                <a:cs typeface="+mn-cs"/>
              </a:rPr>
              <a:t> “The future is here. It’s just not evenly distributed”</a:t>
            </a:r>
            <a:endParaRPr kumimoji="0" lang="en-US" sz="3600" b="0" i="0" u="none" strike="noStrike" kern="1200" cap="none" spc="0" normalizeH="0" baseline="0" noProof="0" dirty="0">
              <a:ln>
                <a:noFill/>
              </a:ln>
              <a:solidFill>
                <a:srgbClr val="FF0000"/>
              </a:solidFill>
              <a:uLnTx/>
              <a:uFillTx/>
              <a:latin typeface="Arial" charset="0"/>
              <a:ea typeface="ＭＳ Ｐゴシック"/>
              <a:cs typeface="+mn-cs"/>
            </a:endParaRPr>
          </a:p>
        </p:txBody>
      </p:sp>
      <p:pic>
        <p:nvPicPr>
          <p:cNvPr id="2" name="Picture 1">
            <a:hlinkClick r:id="rId3"/>
            <a:extLst>
              <a:ext uri="{FF2B5EF4-FFF2-40B4-BE49-F238E27FC236}">
                <a16:creationId xmlns:a16="http://schemas.microsoft.com/office/drawing/2014/main" id="{DD1F9100-4D93-461C-AE5C-0BD8B8FF3E4F}"/>
              </a:ext>
            </a:extLst>
          </p:cNvPr>
          <p:cNvPicPr>
            <a:picLocks noChangeAspect="1"/>
          </p:cNvPicPr>
          <p:nvPr/>
        </p:nvPicPr>
        <p:blipFill>
          <a:blip r:embed="rId4"/>
          <a:stretch>
            <a:fillRect/>
          </a:stretch>
        </p:blipFill>
        <p:spPr>
          <a:xfrm>
            <a:off x="4795418" y="2162175"/>
            <a:ext cx="2653652" cy="3981450"/>
          </a:xfrm>
          <a:prstGeom prst="rect">
            <a:avLst/>
          </a:prstGeom>
        </p:spPr>
      </p:pic>
      <p:pic>
        <p:nvPicPr>
          <p:cNvPr id="3" name="Picture 2">
            <a:extLst>
              <a:ext uri="{FF2B5EF4-FFF2-40B4-BE49-F238E27FC236}">
                <a16:creationId xmlns:a16="http://schemas.microsoft.com/office/drawing/2014/main" id="{ADA4D1E8-81D2-4F66-A7E7-F019A60E1B46}"/>
              </a:ext>
            </a:extLst>
          </p:cNvPr>
          <p:cNvPicPr>
            <a:picLocks noChangeAspect="1"/>
          </p:cNvPicPr>
          <p:nvPr/>
        </p:nvPicPr>
        <p:blipFill>
          <a:blip r:embed="rId5"/>
          <a:stretch>
            <a:fillRect/>
          </a:stretch>
        </p:blipFill>
        <p:spPr>
          <a:xfrm>
            <a:off x="8294268" y="2162175"/>
            <a:ext cx="2653652" cy="3981450"/>
          </a:xfrm>
          <a:prstGeom prst="rect">
            <a:avLst/>
          </a:prstGeom>
        </p:spPr>
      </p:pic>
      <p:pic>
        <p:nvPicPr>
          <p:cNvPr id="6" name="Picture 5" descr="A picture containing logo&#10;&#10;Description automatically generated">
            <a:hlinkClick r:id="rId3"/>
            <a:extLst>
              <a:ext uri="{FF2B5EF4-FFF2-40B4-BE49-F238E27FC236}">
                <a16:creationId xmlns:a16="http://schemas.microsoft.com/office/drawing/2014/main" id="{418E802A-DAC1-4032-951C-65D2853896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0925" y="3657600"/>
            <a:ext cx="4400550" cy="1543050"/>
          </a:xfrm>
          <a:prstGeom prst="rect">
            <a:avLst/>
          </a:prstGeom>
        </p:spPr>
      </p:pic>
      <p:sp>
        <p:nvSpPr>
          <p:cNvPr id="7" name="TextBox 6">
            <a:extLst>
              <a:ext uri="{FF2B5EF4-FFF2-40B4-BE49-F238E27FC236}">
                <a16:creationId xmlns:a16="http://schemas.microsoft.com/office/drawing/2014/main" id="{F4A601F8-7CB8-42FC-A4F9-AC7DF326E92E}"/>
              </a:ext>
            </a:extLst>
          </p:cNvPr>
          <p:cNvSpPr txBox="1"/>
          <p:nvPr/>
        </p:nvSpPr>
        <p:spPr>
          <a:xfrm>
            <a:off x="889844" y="5200650"/>
            <a:ext cx="3546475"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Click on the image of Gibson and/or see notes for this slide…</a:t>
            </a:r>
          </a:p>
        </p:txBody>
      </p:sp>
    </p:spTree>
    <p:extLst>
      <p:ext uri="{BB962C8B-B14F-4D97-AF65-F5344CB8AC3E}">
        <p14:creationId xmlns:p14="http://schemas.microsoft.com/office/powerpoint/2010/main" val="1416126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4868B14-2D4A-47F9-A606-05FC48B6F165}"/>
              </a:ext>
            </a:extLst>
          </p:cNvPr>
          <p:cNvSpPr txBox="1"/>
          <p:nvPr/>
        </p:nvSpPr>
        <p:spPr>
          <a:xfrm>
            <a:off x="430633" y="1595070"/>
            <a:ext cx="11330734" cy="4928978"/>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Framework Thinking</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Critical Thinking</a:t>
            </a:r>
          </a:p>
          <a:p>
            <a:pPr marL="800100" marR="0" lvl="1"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Thinking means concentrating on one thing long enough to develop an idea about it. Not learning other people’s ideas, or memorising a body of information, however much those may sometimes be useful. </a:t>
            </a:r>
          </a:p>
          <a:p>
            <a:pPr marL="800100" marR="0" lvl="1"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The best way to improve your ability to think is to spend time _ _ _ _ _ _ _ _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Growth mindsets = professionalism</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Professionals are not </a:t>
            </a:r>
            <a:r>
              <a:rPr kumimoji="0" lang="en-AU" sz="2000" b="0" i="1"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saints</a:t>
            </a: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 They are fallible human beings who can have ‘off days’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Extend your knowledge without being reminded to</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A </a:t>
            </a:r>
            <a:r>
              <a:rPr kumimoji="0" lang="en-AU" sz="2000" b="0" i="1"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disciplined approach </a:t>
            </a:r>
            <a:r>
              <a:rPr kumimoji="0" lang="en-AU"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a:cs typeface="Arial" panose="020B0604020202020204" pitchFamily="34" charset="0"/>
              </a:rPr>
              <a:t>is required to improving your level of professionalism</a:t>
            </a:r>
            <a:endParaRPr kumimoji="0" lang="en-US" sz="2000" b="0" i="0" u="none" strike="noStrike" kern="1200" cap="none" spc="0" normalizeH="0" baseline="0" noProof="0" dirty="0">
              <a:ln>
                <a:noFill/>
              </a:ln>
              <a:solidFill>
                <a:prstClr val="black"/>
              </a:solidFill>
              <a:effectLst/>
              <a:uLnTx/>
              <a:uFillTx/>
              <a:latin typeface="Arial" charset="0"/>
              <a:ea typeface="ＭＳ Ｐゴシック"/>
              <a:cs typeface="+mn-cs"/>
            </a:endParaRP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3" y="415317"/>
            <a:ext cx="11330734"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panose="020B0604020202020204" pitchFamily="34" charset="0"/>
                <a:ea typeface="ＭＳ Ｐゴシック"/>
                <a:cs typeface="Arial" panose="020B0604020202020204" pitchFamily="34" charset="0"/>
              </a:rPr>
              <a:t> Takeaways from the first half of the module/semester</a:t>
            </a:r>
            <a:r>
              <a:rPr kumimoji="0" lang="en-US" sz="36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a:t>
            </a:r>
          </a:p>
        </p:txBody>
      </p:sp>
      <p:pic>
        <p:nvPicPr>
          <p:cNvPr id="4" name="Picture 3">
            <a:extLst>
              <a:ext uri="{FF2B5EF4-FFF2-40B4-BE49-F238E27FC236}">
                <a16:creationId xmlns:a16="http://schemas.microsoft.com/office/drawing/2014/main" id="{CAA515B3-A467-4C1D-9C86-46CABDE4F7BA}"/>
              </a:ext>
            </a:extLst>
          </p:cNvPr>
          <p:cNvPicPr>
            <a:picLocks noChangeAspect="1"/>
          </p:cNvPicPr>
          <p:nvPr/>
        </p:nvPicPr>
        <p:blipFill>
          <a:blip r:embed="rId2"/>
          <a:stretch>
            <a:fillRect/>
          </a:stretch>
        </p:blipFill>
        <p:spPr>
          <a:xfrm>
            <a:off x="10507337" y="5664200"/>
            <a:ext cx="1671964" cy="1176366"/>
          </a:xfrm>
          <a:prstGeom prst="rect">
            <a:avLst/>
          </a:prstGeom>
        </p:spPr>
      </p:pic>
    </p:spTree>
    <p:extLst>
      <p:ext uri="{BB962C8B-B14F-4D97-AF65-F5344CB8AC3E}">
        <p14:creationId xmlns:p14="http://schemas.microsoft.com/office/powerpoint/2010/main" val="1926320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9687755" cy="584775"/>
          </a:xfrm>
        </p:spPr>
        <p:txBody>
          <a:bodyPr/>
          <a:lstStyle/>
          <a:p>
            <a:r>
              <a:rPr lang="en-US" dirty="0">
                <a:solidFill>
                  <a:schemeClr val="tx1"/>
                </a:solidFill>
                <a:latin typeface="+mn-lt"/>
              </a:rPr>
              <a:t>Inverted VUCA: A glass half-full perspective</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79" y="1292636"/>
            <a:ext cx="9932921" cy="4475136"/>
          </a:xfrm>
          <a:prstGeom prst="rect">
            <a:avLst/>
          </a:prstGeom>
          <a:noFill/>
        </p:spPr>
        <p:txBody>
          <a:bodyPr wrap="square">
            <a:spAutoFit/>
          </a:bodyPr>
          <a:lstStyle/>
          <a:p>
            <a:pPr marL="342900" marR="0" lvl="0" indent="-342900" algn="l" defTabSz="914400" rtl="0" eaLnBrk="1" fontAlgn="base" latinLnBrk="0" hangingPunct="1">
              <a:lnSpc>
                <a:spcPct val="150000"/>
              </a:lnSpc>
              <a:spcBef>
                <a:spcPct val="0"/>
              </a:spcBef>
              <a:spcAft>
                <a:spcPct val="0"/>
              </a:spcAft>
              <a:buClr>
                <a:schemeClr val="tx1"/>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ＭＳ Ｐゴシック"/>
                <a:cs typeface="+mn-cs"/>
              </a:rPr>
              <a:t>Bob Johansen, who brought the VUCA concept into the business area in 2009, three years later came up with the inverted VUCA model, which describes possible responses to the VUCA reality. Inverted VUCA proposes to apply:</a:t>
            </a:r>
          </a:p>
          <a:p>
            <a:pPr marL="800100" marR="0" lvl="1" indent="-342900" algn="l" defTabSz="914400" rtl="0" eaLnBrk="1" fontAlgn="base" latinLnBrk="0" hangingPunct="1">
              <a:lnSpc>
                <a:spcPct val="150000"/>
              </a:lnSpc>
              <a:spcBef>
                <a:spcPct val="0"/>
              </a:spcBef>
              <a:spcAft>
                <a:spcPct val="0"/>
              </a:spcAft>
              <a:buClr>
                <a:schemeClr val="tx1"/>
              </a:buClr>
              <a:buSzPct val="85000"/>
              <a:buFont typeface="Arial" panose="020B0604020202020204" pitchFamily="34" charset="0"/>
              <a:buChar char="•"/>
              <a:tabLst/>
              <a:defRPr/>
            </a:pPr>
            <a:r>
              <a:rPr kumimoji="0" lang="en-US" sz="1800" b="0" i="0" u="none" strike="noStrike" kern="1200" cap="none" spc="0" normalizeH="0" baseline="0" noProof="0" dirty="0">
                <a:ln>
                  <a:noFill/>
                </a:ln>
                <a:solidFill>
                  <a:schemeClr val="tx2"/>
                </a:solidFill>
                <a:effectLst/>
                <a:highlight>
                  <a:srgbClr val="00FFFF"/>
                </a:highlight>
                <a:uLnTx/>
                <a:uFillTx/>
                <a:latin typeface="Open Sans Light"/>
                <a:ea typeface="ＭＳ Ｐゴシック"/>
                <a:cs typeface="+mn-cs"/>
              </a:rPr>
              <a:t>VISION</a:t>
            </a:r>
            <a:r>
              <a:rPr kumimoji="0" lang="en-US" sz="1800" b="0" i="0" u="none" strike="noStrike" kern="1200" cap="none" spc="0" normalizeH="0" baseline="0" noProof="0" dirty="0">
                <a:ln>
                  <a:noFill/>
                </a:ln>
                <a:solidFill>
                  <a:srgbClr val="000000"/>
                </a:solidFill>
                <a:effectLst/>
                <a:uLnTx/>
                <a:uFillTx/>
                <a:latin typeface="Open Sans Light"/>
                <a:ea typeface="ＭＳ Ｐゴシック"/>
                <a:cs typeface="+mn-cs"/>
              </a:rPr>
              <a:t> - as a response to volatility</a:t>
            </a:r>
          </a:p>
          <a:p>
            <a:pPr marL="800100" marR="0" lvl="1" indent="-342900" algn="l" defTabSz="914400" rtl="0" eaLnBrk="1" fontAlgn="base" latinLnBrk="0" hangingPunct="1">
              <a:lnSpc>
                <a:spcPct val="150000"/>
              </a:lnSpc>
              <a:spcBef>
                <a:spcPct val="0"/>
              </a:spcBef>
              <a:spcAft>
                <a:spcPct val="0"/>
              </a:spcAft>
              <a:buClr>
                <a:schemeClr val="tx1"/>
              </a:buClr>
              <a:buSzPct val="85000"/>
              <a:buFont typeface="Arial" panose="020B0604020202020204" pitchFamily="34" charset="0"/>
              <a:buChar char="•"/>
              <a:tabLst/>
              <a:defRPr/>
            </a:pPr>
            <a:r>
              <a:rPr kumimoji="0" lang="en-US" sz="1800" b="0" i="0" u="none" strike="noStrike" kern="1200" cap="none" spc="0" normalizeH="0" baseline="0" noProof="0" dirty="0">
                <a:ln>
                  <a:noFill/>
                </a:ln>
                <a:solidFill>
                  <a:schemeClr val="tx2"/>
                </a:solidFill>
                <a:effectLst/>
                <a:highlight>
                  <a:srgbClr val="00FFFF"/>
                </a:highlight>
                <a:uLnTx/>
                <a:uFillTx/>
                <a:latin typeface="Open Sans Light"/>
                <a:ea typeface="ＭＳ Ｐゴシック"/>
                <a:cs typeface="+mn-cs"/>
              </a:rPr>
              <a:t>UNDERSTANDING</a:t>
            </a:r>
            <a:r>
              <a:rPr kumimoji="0" lang="en-US" sz="1800" b="0" i="0" u="none" strike="noStrike" kern="1200" cap="none" spc="0" normalizeH="0" baseline="0" noProof="0" dirty="0">
                <a:ln>
                  <a:noFill/>
                </a:ln>
                <a:solidFill>
                  <a:srgbClr val="000000"/>
                </a:solidFill>
                <a:effectLst/>
                <a:uLnTx/>
                <a:uFillTx/>
                <a:latin typeface="Open Sans Light"/>
                <a:ea typeface="ＭＳ Ｐゴシック"/>
                <a:cs typeface="+mn-cs"/>
              </a:rPr>
              <a:t> - as a response to uncertainty</a:t>
            </a:r>
          </a:p>
          <a:p>
            <a:pPr marL="800100" marR="0" lvl="1" indent="-342900" algn="l" defTabSz="914400" rtl="0" eaLnBrk="1" fontAlgn="base" latinLnBrk="0" hangingPunct="1">
              <a:lnSpc>
                <a:spcPct val="150000"/>
              </a:lnSpc>
              <a:spcBef>
                <a:spcPct val="0"/>
              </a:spcBef>
              <a:spcAft>
                <a:spcPct val="0"/>
              </a:spcAft>
              <a:buClr>
                <a:schemeClr val="tx1"/>
              </a:buClr>
              <a:buSzPct val="85000"/>
              <a:buFont typeface="Arial" panose="020B0604020202020204" pitchFamily="34" charset="0"/>
              <a:buChar char="•"/>
              <a:tabLst/>
              <a:defRPr/>
            </a:pPr>
            <a:r>
              <a:rPr kumimoji="0" lang="en-US" sz="1800" b="0" i="0" u="none" strike="noStrike" kern="1200" cap="none" spc="0" normalizeH="0" baseline="0" noProof="0" dirty="0">
                <a:ln>
                  <a:noFill/>
                </a:ln>
                <a:solidFill>
                  <a:schemeClr val="tx2"/>
                </a:solidFill>
                <a:effectLst/>
                <a:highlight>
                  <a:srgbClr val="00FFFF"/>
                </a:highlight>
                <a:uLnTx/>
                <a:uFillTx/>
                <a:latin typeface="Open Sans Light"/>
                <a:ea typeface="ＭＳ Ｐゴシック"/>
                <a:cs typeface="+mn-cs"/>
              </a:rPr>
              <a:t>CLARITY</a:t>
            </a:r>
            <a:r>
              <a:rPr kumimoji="0" lang="en-US" sz="1800" b="0" i="0" u="none" strike="noStrike" kern="1200" cap="none" spc="0" normalizeH="0" baseline="0" noProof="0" dirty="0">
                <a:ln>
                  <a:noFill/>
                </a:ln>
                <a:solidFill>
                  <a:srgbClr val="000000"/>
                </a:solidFill>
                <a:effectLst/>
                <a:uLnTx/>
                <a:uFillTx/>
                <a:latin typeface="Open Sans Light"/>
                <a:ea typeface="ＭＳ Ｐゴシック"/>
                <a:cs typeface="+mn-cs"/>
              </a:rPr>
              <a:t> - as a response to complexity</a:t>
            </a:r>
          </a:p>
          <a:p>
            <a:pPr marL="800100" marR="0" lvl="1" indent="-342900" algn="l" defTabSz="914400" rtl="0" eaLnBrk="1" fontAlgn="base" latinLnBrk="0" hangingPunct="1">
              <a:lnSpc>
                <a:spcPct val="150000"/>
              </a:lnSpc>
              <a:spcBef>
                <a:spcPct val="0"/>
              </a:spcBef>
              <a:spcAft>
                <a:spcPct val="0"/>
              </a:spcAft>
              <a:buClr>
                <a:schemeClr val="tx1"/>
              </a:buClr>
              <a:buSzPct val="85000"/>
              <a:buFont typeface="Arial" panose="020B0604020202020204" pitchFamily="34" charset="0"/>
              <a:buChar char="•"/>
              <a:tabLst/>
              <a:defRPr/>
            </a:pPr>
            <a:r>
              <a:rPr kumimoji="0" lang="en-US" sz="1800" b="0" i="0" u="none" strike="noStrike" kern="1200" cap="none" spc="0" normalizeH="0" baseline="0" noProof="0" dirty="0">
                <a:ln>
                  <a:noFill/>
                </a:ln>
                <a:solidFill>
                  <a:schemeClr val="tx2"/>
                </a:solidFill>
                <a:effectLst/>
                <a:highlight>
                  <a:srgbClr val="00FFFF"/>
                </a:highlight>
                <a:uLnTx/>
                <a:uFillTx/>
                <a:latin typeface="Open Sans Light"/>
                <a:ea typeface="ＭＳ Ｐゴシック"/>
                <a:cs typeface="+mn-cs"/>
              </a:rPr>
              <a:t>AGILITY</a:t>
            </a:r>
            <a:r>
              <a:rPr kumimoji="0" lang="en-US" sz="1800" b="0" i="0" u="none" strike="noStrike" kern="1200" cap="none" spc="0" normalizeH="0" baseline="0" noProof="0" dirty="0">
                <a:ln>
                  <a:noFill/>
                </a:ln>
                <a:solidFill>
                  <a:schemeClr val="tx2"/>
                </a:solidFill>
                <a:effectLst/>
                <a:uLnTx/>
                <a:uFillTx/>
                <a:latin typeface="Open Sans Light"/>
                <a:ea typeface="ＭＳ Ｐゴシック"/>
                <a:cs typeface="+mn-cs"/>
              </a:rPr>
              <a:t> </a:t>
            </a:r>
            <a:r>
              <a:rPr kumimoji="0" lang="en-US" sz="1800" b="0" i="0" u="none" strike="noStrike" kern="1200" cap="none" spc="0" normalizeH="0" baseline="0" noProof="0" dirty="0">
                <a:ln>
                  <a:noFill/>
                </a:ln>
                <a:solidFill>
                  <a:srgbClr val="000000"/>
                </a:solidFill>
                <a:effectLst/>
                <a:uLnTx/>
                <a:uFillTx/>
                <a:latin typeface="Open Sans Light"/>
                <a:ea typeface="ＭＳ Ｐゴシック"/>
                <a:cs typeface="+mn-cs"/>
              </a:rPr>
              <a:t>- as a response to ambiguity</a:t>
            </a:r>
          </a:p>
          <a:p>
            <a:pPr marL="342900" marR="0" lvl="0" indent="-342900" algn="l" defTabSz="914400" rtl="0" eaLnBrk="1" fontAlgn="base" latinLnBrk="0" hangingPunct="1">
              <a:lnSpc>
                <a:spcPct val="150000"/>
              </a:lnSpc>
              <a:spcBef>
                <a:spcPct val="0"/>
              </a:spcBef>
              <a:spcAft>
                <a:spcPct val="0"/>
              </a:spcAft>
              <a:buClr>
                <a:srgbClr val="FF0000"/>
              </a:buClr>
              <a:buSzTx/>
              <a:buFont typeface="Courier New" panose="02070309020205020404" pitchFamily="49" charset="0"/>
              <a:buChar char="o"/>
              <a:tabLst/>
              <a:defRPr/>
            </a:pPr>
            <a:endParaRPr kumimoji="0" lang="en-US" sz="2000" b="0" i="0" u="none" strike="noStrike" kern="1200" cap="none" spc="0" normalizeH="0" baseline="0" noProof="0" dirty="0">
              <a:ln>
                <a:noFill/>
              </a:ln>
              <a:solidFill>
                <a:srgbClr val="000000"/>
              </a:solidFill>
              <a:effectLst/>
              <a:uLnTx/>
              <a:uFillTx/>
              <a:latin typeface="Open Sans Light"/>
              <a:ea typeface="ＭＳ Ｐゴシック"/>
              <a:cs typeface="+mn-cs"/>
            </a:endParaRPr>
          </a:p>
          <a:p>
            <a:pPr marL="342900" marR="0" lvl="0" indent="-342900" algn="l" defTabSz="914400" rtl="0" eaLnBrk="1" fontAlgn="base" latinLnBrk="0" hangingPunct="1">
              <a:lnSpc>
                <a:spcPct val="150000"/>
              </a:lnSpc>
              <a:spcBef>
                <a:spcPct val="0"/>
              </a:spcBef>
              <a:spcAft>
                <a:spcPct val="0"/>
              </a:spcAft>
              <a:buClr>
                <a:schemeClr val="tx1"/>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ＭＳ Ｐゴシック"/>
                <a:cs typeface="+mn-cs"/>
              </a:rPr>
              <a:t>Key factors for incorporating the values into organisational culture are: 	</a:t>
            </a:r>
          </a:p>
          <a:p>
            <a:pPr marL="800100" marR="0" lvl="1" indent="-342900" algn="l" defTabSz="914400" rtl="0" eaLnBrk="1" fontAlgn="base" latinLnBrk="0" hangingPunct="1">
              <a:lnSpc>
                <a:spcPct val="150000"/>
              </a:lnSpc>
              <a:spcBef>
                <a:spcPct val="0"/>
              </a:spcBef>
              <a:spcAft>
                <a:spcPct val="0"/>
              </a:spcAft>
              <a:buClr>
                <a:schemeClr val="tx1"/>
              </a:buClr>
              <a:buSzPct val="85000"/>
              <a:buFont typeface="Arial" panose="020B0604020202020204" pitchFamily="34" charset="0"/>
              <a:buChar char="•"/>
              <a:tabLst/>
              <a:defRPr/>
            </a:pPr>
            <a:r>
              <a:rPr kumimoji="0" lang="en-US" sz="1800" b="0" i="0" u="none" strike="noStrike" kern="1200" cap="none" spc="0" normalizeH="0" baseline="0" noProof="0" dirty="0">
                <a:ln>
                  <a:noFill/>
                </a:ln>
                <a:solidFill>
                  <a:schemeClr val="tx2"/>
                </a:solidFill>
                <a:effectLst/>
                <a:highlight>
                  <a:srgbClr val="00FFFF"/>
                </a:highlight>
                <a:uLnTx/>
                <a:uFillTx/>
                <a:latin typeface="Open Sans Light"/>
                <a:ea typeface="ＭＳ Ｐゴシック"/>
                <a:cs typeface="+mn-cs"/>
              </a:rPr>
              <a:t>Transparency, Trust, Debate, and Collaboration</a:t>
            </a:r>
            <a:r>
              <a:rPr kumimoji="0" lang="en-US" sz="1800" b="0" i="0" u="none" strike="noStrike" kern="1200" cap="none" spc="0" normalizeH="0" baseline="0" noProof="0" dirty="0">
                <a:ln>
                  <a:noFill/>
                </a:ln>
                <a:solidFill>
                  <a:srgbClr val="000000"/>
                </a:solidFill>
                <a:effectLst/>
                <a:uLnTx/>
                <a:uFillTx/>
                <a:latin typeface="Open Sans Light"/>
                <a:ea typeface="ＭＳ Ｐゴシック"/>
                <a:cs typeface="+mn-cs"/>
              </a:rPr>
              <a:t>.</a:t>
            </a:r>
          </a:p>
        </p:txBody>
      </p:sp>
    </p:spTree>
    <p:extLst>
      <p:ext uri="{BB962C8B-B14F-4D97-AF65-F5344CB8AC3E}">
        <p14:creationId xmlns:p14="http://schemas.microsoft.com/office/powerpoint/2010/main" val="748600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This Module</a:t>
            </a:r>
          </a:p>
        </p:txBody>
      </p:sp>
      <p:sp>
        <p:nvSpPr>
          <p:cNvPr id="5" name="TextBox 4">
            <a:extLst>
              <a:ext uri="{FF2B5EF4-FFF2-40B4-BE49-F238E27FC236}">
                <a16:creationId xmlns:a16="http://schemas.microsoft.com/office/drawing/2014/main" id="{19B5B132-DBB1-489B-96DD-37FB58AB6102}"/>
              </a:ext>
            </a:extLst>
          </p:cNvPr>
          <p:cNvSpPr txBox="1"/>
          <p:nvPr/>
        </p:nvSpPr>
        <p:spPr>
          <a:xfrm>
            <a:off x="516411" y="1294018"/>
            <a:ext cx="7112468" cy="504818"/>
          </a:xfrm>
          <a:prstGeom prst="rect">
            <a:avLst/>
          </a:prstGeom>
          <a:noFill/>
        </p:spPr>
        <p:txBody>
          <a:bodyPr wrap="square">
            <a:spAutoFit/>
          </a:bodyPr>
          <a:lstStyle/>
          <a:p>
            <a:pPr marR="0" lvl="0" algn="ctr" defTabSz="914400" rtl="0" eaLnBrk="1" fontAlgn="auto" latinLnBrk="0" hangingPunct="1">
              <a:lnSpc>
                <a:spcPct val="150000"/>
              </a:lnSpc>
              <a:spcBef>
                <a:spcPts val="0"/>
              </a:spcBef>
              <a:spcAft>
                <a:spcPts val="0"/>
              </a:spcAft>
              <a:buClr>
                <a:srgbClr val="000000"/>
              </a:buClr>
              <a:buSzPct val="85000"/>
              <a:tabLst/>
              <a:defRPr/>
            </a:pPr>
            <a:r>
              <a:rPr kumimoji="0" lang="en-US" sz="2000" b="0" u="none" strike="noStrike" kern="1200" cap="none" spc="0" normalizeH="0" baseline="0" noProof="0" dirty="0">
                <a:ln>
                  <a:noFill/>
                </a:ln>
                <a:solidFill>
                  <a:srgbClr val="000000"/>
                </a:solidFill>
                <a:effectLst/>
                <a:uLnTx/>
                <a:uFillTx/>
                <a:latin typeface="Open Sans Light"/>
                <a:ea typeface="+mn-ea"/>
                <a:cs typeface="Arial Narrow"/>
              </a:rPr>
              <a:t>Wicked Problems  </a:t>
            </a:r>
            <a:r>
              <a:rPr kumimoji="0" lang="en-US" sz="2000" b="1" u="none" strike="noStrike" kern="1200" cap="none" spc="0" normalizeH="0" baseline="0" noProof="0" dirty="0">
                <a:ln>
                  <a:noFill/>
                </a:ln>
                <a:solidFill>
                  <a:srgbClr val="0070C0"/>
                </a:solidFill>
                <a:effectLst/>
                <a:uLnTx/>
                <a:uFillTx/>
                <a:latin typeface="Open Sans Light"/>
                <a:ea typeface="+mn-ea"/>
                <a:cs typeface="Arial Narrow"/>
              </a:rPr>
              <a:t>/ </a:t>
            </a:r>
            <a:r>
              <a:rPr kumimoji="0" lang="en-US" sz="2000" b="0" u="none" strike="noStrike" kern="1200" cap="none" spc="0" normalizeH="0" baseline="0" noProof="0" dirty="0">
                <a:ln>
                  <a:noFill/>
                </a:ln>
                <a:solidFill>
                  <a:srgbClr val="000000"/>
                </a:solidFill>
                <a:effectLst/>
                <a:uLnTx/>
                <a:uFillTx/>
                <a:latin typeface="Open Sans Light"/>
                <a:ea typeface="+mn-ea"/>
                <a:cs typeface="Arial Narrow"/>
              </a:rPr>
              <a:t> VUCA Worlds  </a:t>
            </a:r>
            <a:r>
              <a:rPr kumimoji="0" lang="en-US" sz="2000" b="1" u="none" strike="noStrike" kern="1200" cap="none" spc="0" normalizeH="0" baseline="0" noProof="0" dirty="0">
                <a:ln>
                  <a:noFill/>
                </a:ln>
                <a:solidFill>
                  <a:srgbClr val="0070C0"/>
                </a:solidFill>
                <a:effectLst/>
                <a:uLnTx/>
                <a:uFillTx/>
                <a:latin typeface="Open Sans Light"/>
                <a:ea typeface="+mn-ea"/>
                <a:cs typeface="Arial Narrow"/>
              </a:rPr>
              <a:t>/ </a:t>
            </a:r>
            <a:r>
              <a:rPr kumimoji="0" lang="en-US" sz="2000" b="0" u="none" strike="noStrike" kern="1200" cap="none" spc="0" normalizeH="0" baseline="0" noProof="0" dirty="0">
                <a:ln>
                  <a:noFill/>
                </a:ln>
                <a:solidFill>
                  <a:srgbClr val="000000"/>
                </a:solidFill>
                <a:effectLst/>
                <a:uLnTx/>
                <a:uFillTx/>
                <a:latin typeface="Open Sans Light"/>
                <a:ea typeface="+mn-ea"/>
                <a:cs typeface="Arial Narrow"/>
              </a:rPr>
              <a:t> Investigative Case Study</a:t>
            </a:r>
            <a:endParaRPr kumimoji="0" lang="en-AU" sz="2000" b="0" u="none" strike="noStrike" kern="1200" cap="none" spc="0" normalizeH="0" baseline="0" noProof="0" dirty="0">
              <a:ln>
                <a:noFill/>
              </a:ln>
              <a:solidFill>
                <a:srgbClr val="000000"/>
              </a:solidFill>
              <a:effectLst/>
              <a:uLnTx/>
              <a:uFillTx/>
              <a:latin typeface="Open Sans Light"/>
              <a:ea typeface="+mn-ea"/>
              <a:cs typeface="Arial Narrow"/>
            </a:endParaRPr>
          </a:p>
        </p:txBody>
      </p:sp>
      <p:pic>
        <p:nvPicPr>
          <p:cNvPr id="4" name="Picture 3">
            <a:extLst>
              <a:ext uri="{FF2B5EF4-FFF2-40B4-BE49-F238E27FC236}">
                <a16:creationId xmlns:a16="http://schemas.microsoft.com/office/drawing/2014/main" id="{37021482-EC92-D917-06F3-857A332CB44A}"/>
              </a:ext>
            </a:extLst>
          </p:cNvPr>
          <p:cNvPicPr>
            <a:picLocks noChangeAspect="1"/>
          </p:cNvPicPr>
          <p:nvPr/>
        </p:nvPicPr>
        <p:blipFill>
          <a:blip r:embed="rId3"/>
          <a:stretch>
            <a:fillRect/>
          </a:stretch>
        </p:blipFill>
        <p:spPr>
          <a:xfrm>
            <a:off x="516411" y="1864536"/>
            <a:ext cx="7112467" cy="3996529"/>
          </a:xfrm>
          <a:prstGeom prst="rect">
            <a:avLst/>
          </a:prstGeom>
        </p:spPr>
      </p:pic>
      <p:sp>
        <p:nvSpPr>
          <p:cNvPr id="6" name="TextBox 5">
            <a:extLst>
              <a:ext uri="{FF2B5EF4-FFF2-40B4-BE49-F238E27FC236}">
                <a16:creationId xmlns:a16="http://schemas.microsoft.com/office/drawing/2014/main" id="{4ACA9437-3B0D-DD8D-E3D8-672EC662B105}"/>
              </a:ext>
            </a:extLst>
          </p:cNvPr>
          <p:cNvSpPr txBox="1"/>
          <p:nvPr/>
        </p:nvSpPr>
        <p:spPr>
          <a:xfrm>
            <a:off x="430280" y="5866770"/>
            <a:ext cx="7112468" cy="463588"/>
          </a:xfrm>
          <a:prstGeom prst="rect">
            <a:avLst/>
          </a:prstGeom>
          <a:noFill/>
        </p:spPr>
        <p:txBody>
          <a:bodyPr wrap="square">
            <a:spAutoFit/>
          </a:bodyPr>
          <a:lstStyle/>
          <a:p>
            <a:pPr marR="0" lvl="0" algn="ctr" defTabSz="914400" rtl="0" eaLnBrk="1" fontAlgn="auto" latinLnBrk="0" hangingPunct="1">
              <a:lnSpc>
                <a:spcPct val="150000"/>
              </a:lnSpc>
              <a:spcBef>
                <a:spcPts val="0"/>
              </a:spcBef>
              <a:spcAft>
                <a:spcPts val="0"/>
              </a:spcAft>
              <a:buClr>
                <a:srgbClr val="000000"/>
              </a:buClr>
              <a:buSzPct val="85000"/>
              <a:tabLst/>
              <a:defRPr/>
            </a:pPr>
            <a:r>
              <a:rPr lang="en-US" dirty="0">
                <a:solidFill>
                  <a:srgbClr val="000000"/>
                </a:solidFill>
                <a:latin typeface="Open Sans Light"/>
                <a:cs typeface="Arial Narrow"/>
              </a:rPr>
              <a:t>UN SDGs  </a:t>
            </a:r>
            <a:r>
              <a:rPr lang="en-US" b="1" dirty="0">
                <a:solidFill>
                  <a:srgbClr val="FF3300"/>
                </a:solidFill>
                <a:latin typeface="Open Sans Light"/>
                <a:cs typeface="Arial Narrow"/>
              </a:rPr>
              <a:t>\</a:t>
            </a:r>
            <a:r>
              <a:rPr lang="en-US" dirty="0">
                <a:solidFill>
                  <a:srgbClr val="000000"/>
                </a:solidFill>
                <a:latin typeface="Open Sans Light"/>
                <a:cs typeface="Arial Narrow"/>
              </a:rPr>
              <a:t>  Systems Thinking  </a:t>
            </a:r>
            <a:r>
              <a:rPr kumimoji="0" lang="en-US" b="1" u="none" strike="noStrike" kern="1200" cap="none" spc="0" normalizeH="0" baseline="0" noProof="0" dirty="0">
                <a:ln>
                  <a:noFill/>
                </a:ln>
                <a:solidFill>
                  <a:srgbClr val="FF3300"/>
                </a:solidFill>
                <a:effectLst/>
                <a:uLnTx/>
                <a:uFillTx/>
                <a:latin typeface="Open Sans Light"/>
                <a:ea typeface="+mn-ea"/>
                <a:cs typeface="Arial Narrow"/>
              </a:rPr>
              <a:t>\</a:t>
            </a:r>
            <a:r>
              <a:rPr kumimoji="0" lang="en-US" b="1" u="none" strike="noStrike" kern="1200" cap="none" spc="0" normalizeH="0" baseline="0" noProof="0" dirty="0">
                <a:ln>
                  <a:noFill/>
                </a:ln>
                <a:solidFill>
                  <a:srgbClr val="0070C0"/>
                </a:solidFill>
                <a:effectLst/>
                <a:uLnTx/>
                <a:uFillTx/>
                <a:latin typeface="Open Sans Light"/>
                <a:ea typeface="+mn-ea"/>
                <a:cs typeface="Arial Narrow"/>
              </a:rPr>
              <a:t> </a:t>
            </a:r>
            <a:r>
              <a:rPr kumimoji="0" lang="en-US" b="0" u="none" strike="noStrike" kern="1200" cap="none" spc="0" normalizeH="0" baseline="0" noProof="0" dirty="0">
                <a:ln>
                  <a:noFill/>
                </a:ln>
                <a:solidFill>
                  <a:srgbClr val="000000"/>
                </a:solidFill>
                <a:effectLst/>
                <a:uLnTx/>
                <a:uFillTx/>
                <a:latin typeface="Open Sans Light"/>
                <a:ea typeface="+mn-ea"/>
                <a:cs typeface="Arial Narrow"/>
              </a:rPr>
              <a:t> Design Thinking  </a:t>
            </a:r>
            <a:r>
              <a:rPr kumimoji="0" lang="en-US" b="1" u="none" strike="noStrike" kern="1200" cap="none" spc="0" normalizeH="0" baseline="0" noProof="0" dirty="0">
                <a:ln>
                  <a:noFill/>
                </a:ln>
                <a:solidFill>
                  <a:srgbClr val="FF3300"/>
                </a:solidFill>
                <a:effectLst/>
                <a:uLnTx/>
                <a:uFillTx/>
                <a:latin typeface="Open Sans Light"/>
                <a:ea typeface="+mn-ea"/>
                <a:cs typeface="Arial Narrow"/>
              </a:rPr>
              <a:t>\</a:t>
            </a:r>
            <a:r>
              <a:rPr kumimoji="0" lang="en-US" b="1" u="none" strike="noStrike" kern="1200" cap="none" spc="0" normalizeH="0" baseline="0" noProof="0" dirty="0">
                <a:ln>
                  <a:noFill/>
                </a:ln>
                <a:solidFill>
                  <a:srgbClr val="0070C0"/>
                </a:solidFill>
                <a:effectLst/>
                <a:uLnTx/>
                <a:uFillTx/>
                <a:latin typeface="Open Sans Light"/>
                <a:ea typeface="+mn-ea"/>
                <a:cs typeface="Arial Narrow"/>
              </a:rPr>
              <a:t> </a:t>
            </a:r>
            <a:r>
              <a:rPr kumimoji="0" lang="en-US" b="0" u="none" strike="noStrike" kern="1200" cap="none" spc="0" normalizeH="0" baseline="0" noProof="0" dirty="0">
                <a:ln>
                  <a:noFill/>
                </a:ln>
                <a:solidFill>
                  <a:srgbClr val="000000"/>
                </a:solidFill>
                <a:effectLst/>
                <a:uLnTx/>
                <a:uFillTx/>
                <a:latin typeface="Open Sans Light"/>
                <a:ea typeface="+mn-ea"/>
                <a:cs typeface="Arial Narrow"/>
              </a:rPr>
              <a:t> Ideation</a:t>
            </a:r>
            <a:endParaRPr kumimoji="0" lang="en-AU" b="0" u="none" strike="noStrike" kern="1200" cap="none" spc="0" normalizeH="0" baseline="0" noProof="0" dirty="0">
              <a:ln>
                <a:noFill/>
              </a:ln>
              <a:solidFill>
                <a:srgbClr val="000000"/>
              </a:solidFill>
              <a:effectLst/>
              <a:uLnTx/>
              <a:uFillTx/>
              <a:latin typeface="Open Sans Light"/>
              <a:ea typeface="+mn-ea"/>
              <a:cs typeface="Arial Narrow"/>
            </a:endParaRPr>
          </a:p>
        </p:txBody>
      </p:sp>
    </p:spTree>
    <p:extLst>
      <p:ext uri="{BB962C8B-B14F-4D97-AF65-F5344CB8AC3E}">
        <p14:creationId xmlns:p14="http://schemas.microsoft.com/office/powerpoint/2010/main" val="59910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VUCA Worlds</a:t>
            </a:r>
          </a:p>
        </p:txBody>
      </p:sp>
      <p:sp>
        <p:nvSpPr>
          <p:cNvPr id="5" name="TextBox 4">
            <a:extLst>
              <a:ext uri="{FF2B5EF4-FFF2-40B4-BE49-F238E27FC236}">
                <a16:creationId xmlns:a16="http://schemas.microsoft.com/office/drawing/2014/main" id="{19B5B132-DBB1-489B-96DD-37FB58AB6102}"/>
              </a:ext>
            </a:extLst>
          </p:cNvPr>
          <p:cNvSpPr txBox="1"/>
          <p:nvPr/>
        </p:nvSpPr>
        <p:spPr>
          <a:xfrm>
            <a:off x="430279" y="1179606"/>
            <a:ext cx="10059921" cy="5121467"/>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1" u="none" strike="noStrike" kern="1200" cap="none" spc="0" normalizeH="0" baseline="0" noProof="0" dirty="0">
                <a:ln>
                  <a:noFill/>
                </a:ln>
                <a:solidFill>
                  <a:srgbClr val="000000"/>
                </a:solidFill>
                <a:effectLst/>
                <a:uLnTx/>
                <a:uFillTx/>
                <a:latin typeface="Open Sans Light"/>
                <a:ea typeface="+mn-ea"/>
                <a:cs typeface="Arial Narrow"/>
              </a:rPr>
              <a:t>Volatility</a:t>
            </a: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 increasing pace of change</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lang="en-US" sz="2000" i="1" dirty="0">
                <a:solidFill>
                  <a:srgbClr val="000000"/>
                </a:solidFill>
                <a:latin typeface="Open Sans Light"/>
                <a:cs typeface="Arial Narrow"/>
              </a:rPr>
              <a:t>Uncertainty</a:t>
            </a:r>
            <a:r>
              <a:rPr lang="en-US" sz="2000" dirty="0">
                <a:solidFill>
                  <a:srgbClr val="000000"/>
                </a:solidFill>
                <a:latin typeface="Open Sans Light"/>
                <a:cs typeface="Arial Narrow"/>
              </a:rPr>
              <a:t>: extent that we can reasonably predict the future</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1" u="none" strike="noStrike" kern="1200" cap="none" spc="0" normalizeH="0" baseline="0" noProof="0" dirty="0">
                <a:ln>
                  <a:noFill/>
                </a:ln>
                <a:solidFill>
                  <a:srgbClr val="000000"/>
                </a:solidFill>
                <a:effectLst/>
                <a:uLnTx/>
                <a:uFillTx/>
                <a:latin typeface="Open Sans Light"/>
                <a:ea typeface="+mn-ea"/>
                <a:cs typeface="Arial Narrow"/>
              </a:rPr>
              <a:t>Complexity</a:t>
            </a: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 the many different and interconnected parts of problems that we face</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lang="en-US" sz="2000" i="1" dirty="0">
                <a:solidFill>
                  <a:srgbClr val="000000"/>
                </a:solidFill>
                <a:latin typeface="Open Sans Light"/>
                <a:cs typeface="Arial Narrow"/>
              </a:rPr>
              <a:t>Ambiguity</a:t>
            </a:r>
            <a:r>
              <a:rPr lang="en-US" sz="2000" dirty="0">
                <a:solidFill>
                  <a:srgbClr val="000000"/>
                </a:solidFill>
                <a:latin typeface="Open Sans Light"/>
                <a:cs typeface="Arial Narrow"/>
              </a:rPr>
              <a:t>: not having enough clarity regarding a problem to make an informed decision about it</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endParaRPr kumimoji="0" lang="en-US" sz="2000" b="0" i="0" u="none" strike="noStrike" kern="1200" cap="none" spc="0" normalizeH="0" baseline="0" noProof="0" dirty="0">
              <a:ln>
                <a:noFill/>
              </a:ln>
              <a:solidFill>
                <a:srgbClr val="000000"/>
              </a:solidFill>
              <a:effectLst/>
              <a:uLnTx/>
              <a:uFillTx/>
              <a:latin typeface="Open Sans Light"/>
              <a:ea typeface="+mn-ea"/>
              <a:cs typeface="Arial Narrow"/>
            </a:endParaRP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Simply put, VUCA is a way of saying, "Things are hard to understand and predict at the moment!" and while this sentiment is often true, VUCA can help provide some structure and clarity around the problems that an organisation might face. </a:t>
            </a:r>
          </a:p>
          <a:p>
            <a:pPr marL="457200" marR="0" lvl="0" indent="-457200" algn="l" defTabSz="914400" rtl="0" eaLnBrk="1" fontAlgn="auto" latinLnBrk="0" hangingPunct="1">
              <a:lnSpc>
                <a:spcPct val="150000"/>
              </a:lnSpc>
              <a:spcBef>
                <a:spcPts val="0"/>
              </a:spcBef>
              <a:spcAft>
                <a:spcPts val="0"/>
              </a:spcAft>
              <a:buClr>
                <a:srgbClr val="000000"/>
              </a:buClr>
              <a:buSzPct val="85000"/>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Open Sans Light"/>
                <a:ea typeface="+mn-ea"/>
                <a:cs typeface="Arial Narrow"/>
              </a:rPr>
              <a:t>One danger of VUCA however, is that people use it as a way of avoiding planning and strategy by focusing on the idea that you can't plan for a VUCA world.</a:t>
            </a:r>
            <a:endParaRPr kumimoji="0" lang="en-AU" sz="2000" b="0" i="0" u="none" strike="noStrike" kern="1200" cap="none" spc="0" normalizeH="0" baseline="0" noProof="0" dirty="0">
              <a:ln>
                <a:noFill/>
              </a:ln>
              <a:solidFill>
                <a:srgbClr val="000000"/>
              </a:solidFill>
              <a:effectLst/>
              <a:uLnTx/>
              <a:uFillTx/>
              <a:latin typeface="Open Sans Light"/>
              <a:ea typeface="+mn-ea"/>
              <a:cs typeface="Arial Narrow"/>
            </a:endParaRPr>
          </a:p>
        </p:txBody>
      </p:sp>
    </p:spTree>
    <p:extLst>
      <p:ext uri="{BB962C8B-B14F-4D97-AF65-F5344CB8AC3E}">
        <p14:creationId xmlns:p14="http://schemas.microsoft.com/office/powerpoint/2010/main" val="4285321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BEF0636-B43B-411D-AEA5-4823134E2500}"/>
              </a:ext>
            </a:extLst>
          </p:cNvPr>
          <p:cNvSpPr>
            <a:spLocks noGrp="1"/>
          </p:cNvSpPr>
          <p:nvPr>
            <p:ph type="ctrTitle"/>
          </p:nvPr>
        </p:nvSpPr>
        <p:spPr>
          <a:xfrm>
            <a:off x="430280" y="449927"/>
            <a:ext cx="10059920" cy="584775"/>
          </a:xfrm>
        </p:spPr>
        <p:txBody>
          <a:bodyPr/>
          <a:lstStyle/>
          <a:p>
            <a:r>
              <a:rPr lang="en-US" dirty="0">
                <a:solidFill>
                  <a:schemeClr val="tx1"/>
                </a:solidFill>
                <a:highlight>
                  <a:srgbClr val="00FFFF"/>
                </a:highlight>
                <a:latin typeface="+mn-lt"/>
              </a:rPr>
              <a:t>VUCA Action Matrix</a:t>
            </a:r>
          </a:p>
        </p:txBody>
      </p:sp>
      <p:pic>
        <p:nvPicPr>
          <p:cNvPr id="1026" name="Picture 2" descr="Vuca Images – Browse 587 Stock Photos, Vectors, and Video | Adobe Stock">
            <a:extLst>
              <a:ext uri="{FF2B5EF4-FFF2-40B4-BE49-F238E27FC236}">
                <a16:creationId xmlns:a16="http://schemas.microsoft.com/office/drawing/2014/main" id="{A4ADBA7D-82C5-7736-6832-7DB29B56B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92" y="1662544"/>
            <a:ext cx="7485215" cy="4203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20357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Swinburne">
  <a:themeElements>
    <a:clrScheme name="Swinburne">
      <a:dk1>
        <a:srgbClr val="000000"/>
      </a:dk1>
      <a:lt1>
        <a:sysClr val="window" lastClr="FFFFFF"/>
      </a:lt1>
      <a:dk2>
        <a:srgbClr val="3D3A3B"/>
      </a:dk2>
      <a:lt2>
        <a:srgbClr val="E7E7E8"/>
      </a:lt2>
      <a:accent1>
        <a:srgbClr val="3D3A3B"/>
      </a:accent1>
      <a:accent2>
        <a:srgbClr val="E7E7E8"/>
      </a:accent2>
      <a:accent3>
        <a:srgbClr val="A5A5A5"/>
      </a:accent3>
      <a:accent4>
        <a:srgbClr val="BFBFBF"/>
      </a:accent4>
      <a:accent5>
        <a:srgbClr val="D8D8D8"/>
      </a:accent5>
      <a:accent6>
        <a:srgbClr val="F2F2F2"/>
      </a:accent6>
      <a:hlink>
        <a:srgbClr val="0563C1"/>
      </a:hlink>
      <a:folHlink>
        <a:srgbClr val="954F72"/>
      </a:folHlink>
    </a:clrScheme>
    <a:fontScheme name="SwinburneFonts">
      <a:majorFont>
        <a:latin typeface="Barlow Light"/>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nburne" id="{2F5F439F-722C-4FD2-84ED-4D1CD1AFAB38}" vid="{5462BE9E-DCA2-451B-A3C6-85FCFC982355}"/>
    </a:ext>
  </a:extLst>
</a:theme>
</file>

<file path=ppt/theme/theme2.xml><?xml version="1.0" encoding="utf-8"?>
<a:theme xmlns:a="http://schemas.openxmlformats.org/drawingml/2006/main" name="1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4A9E6E55628542A9E00D522079AB8A" ma:contentTypeVersion="12" ma:contentTypeDescription="Create a new document." ma:contentTypeScope="" ma:versionID="27ec509c60300aaa6db40cbfd95f1238">
  <xsd:schema xmlns:xsd="http://www.w3.org/2001/XMLSchema" xmlns:xs="http://www.w3.org/2001/XMLSchema" xmlns:p="http://schemas.microsoft.com/office/2006/metadata/properties" xmlns:ns2="6db94942-8a34-4a30-a8e6-78b89cf29212" xmlns:ns3="32a27114-0f9b-470d-a484-01f5ccaf5a0e" targetNamespace="http://schemas.microsoft.com/office/2006/metadata/properties" ma:root="true" ma:fieldsID="5779ceb5c5fe9fb080dd43f81f77ef06" ns2:_="" ns3:_="">
    <xsd:import namespace="6db94942-8a34-4a30-a8e6-78b89cf29212"/>
    <xsd:import namespace="32a27114-0f9b-470d-a484-01f5ccaf5a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b94942-8a34-4a30-a8e6-78b89cf292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a27114-0f9b-470d-a484-01f5ccaf5a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CC6E86-B32F-47D7-B1B4-17AA5EEC23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b94942-8a34-4a30-a8e6-78b89cf29212"/>
    <ds:schemaRef ds:uri="32a27114-0f9b-470d-a484-01f5ccaf5a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4C5A5F-5895-4E78-BACE-B717DFEC299E}">
  <ds:schemaRefs>
    <ds:schemaRef ds:uri="http://schemas.microsoft.com/sharepoint/v3/contenttype/forms"/>
  </ds:schemaRefs>
</ds:datastoreItem>
</file>

<file path=customXml/itemProps3.xml><?xml version="1.0" encoding="utf-8"?>
<ds:datastoreItem xmlns:ds="http://schemas.openxmlformats.org/officeDocument/2006/customXml" ds:itemID="{7F8B5A9C-D132-4FCF-951F-362122C708F1}">
  <ds:schemaRefs>
    <ds:schemaRef ds:uri="32a27114-0f9b-470d-a484-01f5ccaf5a0e"/>
    <ds:schemaRef ds:uri="http://www.w3.org/XML/1998/namespace"/>
    <ds:schemaRef ds:uri="6db94942-8a34-4a30-a8e6-78b89cf29212"/>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2341</TotalTime>
  <Words>3202</Words>
  <Application>Microsoft Office PowerPoint</Application>
  <PresentationFormat>Widescreen</PresentationFormat>
  <Paragraphs>335</Paragraphs>
  <Slides>65</Slides>
  <Notes>50</Notes>
  <HiddenSlides>0</HiddenSlides>
  <MMClips>1</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82" baseType="lpstr">
      <vt:lpstr>Wingdings</vt:lpstr>
      <vt:lpstr>Calibri</vt:lpstr>
      <vt:lpstr>Wingdings 2</vt:lpstr>
      <vt:lpstr>Corbel</vt:lpstr>
      <vt:lpstr>Wingdings 3</vt:lpstr>
      <vt:lpstr>Barlow Light</vt:lpstr>
      <vt:lpstr>Courier New</vt:lpstr>
      <vt:lpstr>Open Sans Semibold</vt:lpstr>
      <vt:lpstr>Montserrat</vt:lpstr>
      <vt:lpstr>Barlow SemiBold</vt:lpstr>
      <vt:lpstr>Arial</vt:lpstr>
      <vt:lpstr>Open Sans</vt:lpstr>
      <vt:lpstr>Open Sans Light</vt:lpstr>
      <vt:lpstr>Montserrat ExtraBold</vt:lpstr>
      <vt:lpstr>Swinburne</vt:lpstr>
      <vt:lpstr>1_Module</vt:lpstr>
      <vt:lpstr>Bitmap Image</vt:lpstr>
      <vt:lpstr>PowerPoint Presentation</vt:lpstr>
      <vt:lpstr>Roadmap for this class</vt:lpstr>
      <vt:lpstr>Housekeeping</vt:lpstr>
      <vt:lpstr>PowerPoint Presentation</vt:lpstr>
      <vt:lpstr>Where we left off…</vt:lpstr>
      <vt:lpstr>PowerPoint Presentation</vt:lpstr>
      <vt:lpstr>This Module</vt:lpstr>
      <vt:lpstr>VUCA Worlds</vt:lpstr>
      <vt:lpstr>VUCA Action Matrix</vt:lpstr>
      <vt:lpstr>VUCA Worlds</vt:lpstr>
      <vt:lpstr>PowerPoint Presentation</vt:lpstr>
      <vt:lpstr>PowerPoint Presentation</vt:lpstr>
      <vt:lpstr>Shallow Dive</vt:lpstr>
      <vt:lpstr>PowerPoint Presentation</vt:lpstr>
      <vt:lpstr>Wicked Problems</vt:lpstr>
      <vt:lpstr>Wicked Problems</vt:lpstr>
      <vt:lpstr>Wicked Problems</vt:lpstr>
      <vt:lpstr>Wicked Problems / How to address them</vt:lpstr>
      <vt:lpstr>Wicked Problem Taming</vt:lpstr>
      <vt:lpstr>The loaded term ‘solution’</vt:lpstr>
      <vt:lpstr>Challenging Characteristics of ‘Systems’  Systems are LARGE, COMPLEX, AND REAL-WORLD They are the domain in which technology is applied</vt:lpstr>
      <vt:lpstr>Ways of looking at systems</vt:lpstr>
      <vt:lpstr>Tools of systems thinkers</vt:lpstr>
      <vt:lpstr>Can you name a systems thinking guru?</vt:lpstr>
      <vt:lpstr>Design Thinking</vt:lpstr>
      <vt:lpstr>Design Thinking</vt:lpstr>
      <vt:lpstr>PowerPoint Presentation</vt:lpstr>
      <vt:lpstr>PowerPoint Presentation</vt:lpstr>
      <vt:lpstr>How to make toast</vt:lpstr>
      <vt:lpstr>PowerPoint Presentation</vt:lpstr>
      <vt:lpstr>How to make toast</vt:lpstr>
      <vt:lpstr>PowerPoint Presentation</vt:lpstr>
      <vt:lpstr>Why Wicked Problems &amp; VUCA Worlds in INF20028?</vt:lpstr>
      <vt:lpstr>Week 6 Action Items: Your check list to be completed</vt:lpstr>
      <vt:lpstr>Virtual Coffees occur Wednesday evenings 7-7:45pm</vt:lpstr>
      <vt:lpstr>PowerPoint Presentation</vt:lpstr>
      <vt:lpstr>Assessment 2 Bootcamp</vt:lpstr>
      <vt:lpstr>PowerPoint Presentation</vt:lpstr>
      <vt:lpstr>PowerPoint Presentation</vt:lpstr>
      <vt:lpstr>PowerPoint Presentation</vt:lpstr>
      <vt:lpstr>Let’s reverse engineer your Assignment 2 reqs…</vt:lpstr>
      <vt:lpstr>Let’s reverse engineer your Assignment 2 reqs…</vt:lpstr>
      <vt:lpstr>The UN SDGs</vt:lpstr>
      <vt:lpstr>PowerPoint Presentation</vt:lpstr>
      <vt:lpstr>DEEP DIVE: Go Broad to Go Narrow</vt:lpstr>
      <vt:lpstr>Assessment 2 Bootcamp</vt:lpstr>
      <vt:lpstr>What tools/assets do we have?</vt:lpstr>
      <vt:lpstr>Again, what do we (the group) know?</vt:lpstr>
      <vt:lpstr>Define the Challenge</vt:lpstr>
      <vt:lpstr>Define the Challenge /2</vt:lpstr>
      <vt:lpstr>PowerPoint Presentation</vt:lpstr>
      <vt:lpstr>Which steps in Design Thinking will your group do?</vt:lpstr>
      <vt:lpstr>Intended &amp; unintended consequences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Process</vt:lpstr>
      <vt:lpstr>PowerPoint Presentation</vt:lpstr>
      <vt:lpstr>PowerPoint Presentation</vt:lpstr>
      <vt:lpstr>PowerPoint Presentation</vt:lpstr>
      <vt:lpstr>Inverted VUCA: A glass half-full perspective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 Walsh</dc:creator>
  <cp:lastModifiedBy>Jason Sargent</cp:lastModifiedBy>
  <cp:revision>221</cp:revision>
  <dcterms:created xsi:type="dcterms:W3CDTF">2021-04-21T06:12:21Z</dcterms:created>
  <dcterms:modified xsi:type="dcterms:W3CDTF">2023-04-14T08:42:53Z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0x010100144A9E6E55628542A9E00D522079AB8A</vt:lpwstr>
  </property>
</Properties>
</file>